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2" r:id="rId1"/>
  </p:sldMasterIdLst>
  <p:notesMasterIdLst>
    <p:notesMasterId r:id="rId64"/>
  </p:notesMasterIdLst>
  <p:sldIdLst>
    <p:sldId id="256" r:id="rId2"/>
    <p:sldId id="259" r:id="rId3"/>
    <p:sldId id="260" r:id="rId4"/>
    <p:sldId id="262" r:id="rId5"/>
    <p:sldId id="386" r:id="rId6"/>
    <p:sldId id="387" r:id="rId7"/>
    <p:sldId id="353" r:id="rId8"/>
    <p:sldId id="295" r:id="rId9"/>
    <p:sldId id="267" r:id="rId10"/>
    <p:sldId id="268" r:id="rId11"/>
    <p:sldId id="308" r:id="rId12"/>
    <p:sldId id="313" r:id="rId13"/>
    <p:sldId id="296" r:id="rId14"/>
    <p:sldId id="272" r:id="rId15"/>
    <p:sldId id="274" r:id="rId16"/>
    <p:sldId id="275" r:id="rId17"/>
    <p:sldId id="276" r:id="rId18"/>
    <p:sldId id="351" r:id="rId19"/>
    <p:sldId id="279" r:id="rId20"/>
    <p:sldId id="352" r:id="rId21"/>
    <p:sldId id="354" r:id="rId22"/>
    <p:sldId id="283" r:id="rId23"/>
    <p:sldId id="281" r:id="rId24"/>
    <p:sldId id="290" r:id="rId25"/>
    <p:sldId id="355" r:id="rId26"/>
    <p:sldId id="357" r:id="rId27"/>
    <p:sldId id="358" r:id="rId28"/>
    <p:sldId id="285" r:id="rId29"/>
    <p:sldId id="350" r:id="rId30"/>
    <p:sldId id="298" r:id="rId31"/>
    <p:sldId id="338" r:id="rId32"/>
    <p:sldId id="359" r:id="rId33"/>
    <p:sldId id="360" r:id="rId34"/>
    <p:sldId id="361" r:id="rId35"/>
    <p:sldId id="362" r:id="rId36"/>
    <p:sldId id="363" r:id="rId37"/>
    <p:sldId id="364" r:id="rId38"/>
    <p:sldId id="300" r:id="rId39"/>
    <p:sldId id="365" r:id="rId40"/>
    <p:sldId id="366" r:id="rId41"/>
    <p:sldId id="368" r:id="rId42"/>
    <p:sldId id="325" r:id="rId43"/>
    <p:sldId id="369" r:id="rId44"/>
    <p:sldId id="339" r:id="rId45"/>
    <p:sldId id="340" r:id="rId46"/>
    <p:sldId id="343" r:id="rId47"/>
    <p:sldId id="371" r:id="rId48"/>
    <p:sldId id="320" r:id="rId49"/>
    <p:sldId id="373" r:id="rId50"/>
    <p:sldId id="377" r:id="rId51"/>
    <p:sldId id="311" r:id="rId52"/>
    <p:sldId id="380" r:id="rId53"/>
    <p:sldId id="378" r:id="rId54"/>
    <p:sldId id="379" r:id="rId55"/>
    <p:sldId id="381" r:id="rId56"/>
    <p:sldId id="382" r:id="rId57"/>
    <p:sldId id="375" r:id="rId58"/>
    <p:sldId id="383" r:id="rId59"/>
    <p:sldId id="384" r:id="rId60"/>
    <p:sldId id="385" r:id="rId61"/>
    <p:sldId id="372" r:id="rId62"/>
    <p:sldId id="314" r:id="rId63"/>
  </p:sldIdLst>
  <p:sldSz cx="9906000" cy="6858000" type="A4"/>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12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7D1D"/>
    <a:srgbClr val="36544F"/>
    <a:srgbClr val="E99866"/>
    <a:srgbClr val="5AB88F"/>
    <a:srgbClr val="025249"/>
    <a:srgbClr val="41719C"/>
    <a:srgbClr val="D4EBE9"/>
    <a:srgbClr val="C14026"/>
    <a:srgbClr val="57A2C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29"/>
    <p:restoredTop sz="85126" autoAdjust="0"/>
  </p:normalViewPr>
  <p:slideViewPr>
    <p:cSldViewPr snapToGrid="0" snapToObjects="1">
      <p:cViewPr>
        <p:scale>
          <a:sx n="99" d="100"/>
          <a:sy n="99" d="100"/>
        </p:scale>
        <p:origin x="1032" y="848"/>
      </p:cViewPr>
      <p:guideLst>
        <p:guide orient="horz" pos="2160"/>
        <p:guide pos="31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notesMaster" Target="notesMasters/notesMaster1.xml"/><Relationship Id="rId65" Type="http://schemas.openxmlformats.org/officeDocument/2006/relationships/presProps" Target="presProps.xml"/><Relationship Id="rId66" Type="http://schemas.openxmlformats.org/officeDocument/2006/relationships/viewProps" Target="viewProps.xml"/><Relationship Id="rId67" Type="http://schemas.openxmlformats.org/officeDocument/2006/relationships/theme" Target="theme/theme1.xml"/><Relationship Id="rId68"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0.png>
</file>

<file path=ppt/media/image11.png>
</file>

<file path=ppt/media/image12.png>
</file>

<file path=ppt/media/image2.png>
</file>

<file path=ppt/media/image20.png>
</file>

<file path=ppt/media/image21.png>
</file>

<file path=ppt/media/image22.png>
</file>

<file path=ppt/media/image23.png>
</file>

<file path=ppt/media/image24.png>
</file>

<file path=ppt/media/image25.png>
</file>

<file path=ppt/media/image29.png>
</file>

<file path=ppt/media/image3.jpg>
</file>

<file path=ppt/media/image32.tiff>
</file>

<file path=ppt/media/image33.tiff>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3854BB-5908-0843-BA41-B7E7E599A04D}" type="datetimeFigureOut">
              <a:rPr lang="de-DE" smtClean="0"/>
              <a:t>02.09.17</a:t>
            </a:fld>
            <a:endParaRPr lang="de-DE"/>
          </a:p>
        </p:txBody>
      </p:sp>
      <p:sp>
        <p:nvSpPr>
          <p:cNvPr id="4" name="Folienbildplatzhalt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67E9B5-BB04-A741-9555-7CF01DDDA8C6}" type="slidenum">
              <a:rPr lang="de-DE" smtClean="0"/>
              <a:t>‹Nr.›</a:t>
            </a:fld>
            <a:endParaRPr lang="de-DE"/>
          </a:p>
        </p:txBody>
      </p:sp>
    </p:spTree>
    <p:extLst>
      <p:ext uri="{BB962C8B-B14F-4D97-AF65-F5344CB8AC3E}">
        <p14:creationId xmlns:p14="http://schemas.microsoft.com/office/powerpoint/2010/main" val="18992602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a:t>
            </a:fld>
            <a:endParaRPr lang="de-DE"/>
          </a:p>
        </p:txBody>
      </p:sp>
    </p:spTree>
    <p:extLst>
      <p:ext uri="{BB962C8B-B14F-4D97-AF65-F5344CB8AC3E}">
        <p14:creationId xmlns:p14="http://schemas.microsoft.com/office/powerpoint/2010/main" val="13939084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Properties verwenden +</a:t>
            </a:r>
            <a:r>
              <a:rPr lang="de-DE" baseline="0" dirty="0" smtClean="0"/>
              <a:t> JavaScript in JSX Ausdrücken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17</a:t>
            </a:fld>
            <a:endParaRPr lang="de-DE"/>
          </a:p>
        </p:txBody>
      </p:sp>
    </p:spTree>
    <p:extLst>
      <p:ext uri="{BB962C8B-B14F-4D97-AF65-F5344CB8AC3E}">
        <p14:creationId xmlns:p14="http://schemas.microsoft.com/office/powerpoint/2010/main" val="7784997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18</a:t>
            </a:fld>
            <a:endParaRPr lang="de-DE"/>
          </a:p>
        </p:txBody>
      </p:sp>
    </p:spTree>
    <p:extLst>
      <p:ext uri="{BB962C8B-B14F-4D97-AF65-F5344CB8AC3E}">
        <p14:creationId xmlns:p14="http://schemas.microsoft.com/office/powerpoint/2010/main" val="1096671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19</a:t>
            </a:fld>
            <a:endParaRPr lang="de-DE"/>
          </a:p>
        </p:txBody>
      </p:sp>
    </p:spTree>
    <p:extLst>
      <p:ext uri="{BB962C8B-B14F-4D97-AF65-F5344CB8AC3E}">
        <p14:creationId xmlns:p14="http://schemas.microsoft.com/office/powerpoint/2010/main" val="3113792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20</a:t>
            </a:fld>
            <a:endParaRPr lang="de-DE"/>
          </a:p>
        </p:txBody>
      </p:sp>
    </p:spTree>
    <p:extLst>
      <p:ext uri="{BB962C8B-B14F-4D97-AF65-F5344CB8AC3E}">
        <p14:creationId xmlns:p14="http://schemas.microsoft.com/office/powerpoint/2010/main" val="17650594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 häufiger</a:t>
            </a:r>
            <a:r>
              <a:rPr lang="de-DE" baseline="0" dirty="0" smtClean="0"/>
              <a:t> Anwendungsfall sind Listen von Komponenten. Dazu hier exemplarisch ein Beispiel, dass mit der JavaScript </a:t>
            </a:r>
            <a:r>
              <a:rPr lang="de-DE" baseline="0" dirty="0" err="1" smtClean="0"/>
              <a:t>map</a:t>
            </a:r>
            <a:r>
              <a:rPr lang="de-DE" baseline="0" dirty="0" smtClean="0"/>
              <a:t>-Funktion arbeitet.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21</a:t>
            </a:fld>
            <a:endParaRPr lang="de-DE"/>
          </a:p>
        </p:txBody>
      </p:sp>
    </p:spTree>
    <p:extLst>
      <p:ext uri="{BB962C8B-B14F-4D97-AF65-F5344CB8AC3E}">
        <p14:creationId xmlns:p14="http://schemas.microsoft.com/office/powerpoint/2010/main" val="1031804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Eine andere (und auch ältere)</a:t>
            </a:r>
            <a:r>
              <a:rPr lang="de-DE" baseline="0" dirty="0" smtClean="0"/>
              <a:t> Möglichkeit, Komponenten zu schreiben, sind ES6 Klassen. Diese Möglichkeit existierte schon vor den Komponentenfunktionen und sind von daher in bestehenden Code-Beispielen und Anwendungen sehr viel häufiger zu finden. Klassen können im Gegensatz zu </a:t>
            </a:r>
            <a:r>
              <a:rPr lang="de-DE" baseline="0" dirty="0" err="1" smtClean="0"/>
              <a:t>funktionen</a:t>
            </a:r>
            <a:r>
              <a:rPr lang="de-DE" baseline="0" dirty="0" smtClean="0"/>
              <a:t> am </a:t>
            </a:r>
            <a:r>
              <a:rPr lang="de-DE" baseline="0" dirty="0" err="1" smtClean="0"/>
              <a:t>Lebensyzklus</a:t>
            </a:r>
            <a:r>
              <a:rPr lang="de-DE" baseline="0" dirty="0" smtClean="0"/>
              <a:t> einer Komponente partizipieren, in dem sie (optionale) Callback-Methoden implementieren. Auf den </a:t>
            </a:r>
            <a:r>
              <a:rPr lang="de-DE" baseline="0" dirty="0" err="1" smtClean="0"/>
              <a:t>Lifecycle</a:t>
            </a:r>
            <a:r>
              <a:rPr lang="de-DE" baseline="0" dirty="0" smtClean="0"/>
              <a:t> kommen wir später noch zu sprechen. Wir wollen uns jetzt zunächst um ein anderes Thema kümmern, für das wir ebenfalls Klassen benötigen: den Zustand von Komponenten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22</a:t>
            </a:fld>
            <a:endParaRPr lang="de-DE"/>
          </a:p>
        </p:txBody>
      </p:sp>
    </p:spTree>
    <p:extLst>
      <p:ext uri="{BB962C8B-B14F-4D97-AF65-F5344CB8AC3E}">
        <p14:creationId xmlns:p14="http://schemas.microsoft.com/office/powerpoint/2010/main" val="2074143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23</a:t>
            </a:fld>
            <a:endParaRPr lang="de-DE"/>
          </a:p>
        </p:txBody>
      </p:sp>
    </p:spTree>
    <p:extLst>
      <p:ext uri="{BB962C8B-B14F-4D97-AF65-F5344CB8AC3E}">
        <p14:creationId xmlns:p14="http://schemas.microsoft.com/office/powerpoint/2010/main" val="918328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Hier sehen wie das komplette Password Formular; die verwendeten Komponenten </a:t>
            </a:r>
            <a:r>
              <a:rPr lang="de-DE" dirty="0" err="1" smtClean="0"/>
              <a:t>CheckLabelList</a:t>
            </a:r>
            <a:r>
              <a:rPr lang="de-DE" baseline="0" dirty="0" smtClean="0"/>
              <a:t> und </a:t>
            </a:r>
            <a:r>
              <a:rPr lang="de-DE" baseline="0" dirty="0" err="1" smtClean="0"/>
              <a:t>CheckLabel</a:t>
            </a:r>
            <a:r>
              <a:rPr lang="de-DE" baseline="0" dirty="0" smtClean="0"/>
              <a:t> kennen wir schon. Neu ist das input-Feld für das Passwort, dessen Inhalt – also das eingegebene Passwort – im Zustand der </a:t>
            </a:r>
            <a:r>
              <a:rPr lang="de-DE" baseline="0" dirty="0" err="1" smtClean="0"/>
              <a:t>PasswordForm</a:t>
            </a:r>
            <a:r>
              <a:rPr lang="de-DE" baseline="0" dirty="0" smtClean="0"/>
              <a:t>-Komponente gespeichert wird.</a:t>
            </a:r>
          </a:p>
          <a:p>
            <a:r>
              <a:rPr lang="de-DE" baseline="0" dirty="0" smtClean="0"/>
              <a:t>Abhängig vom eingegebenen Text werden die „Status“ der </a:t>
            </a:r>
            <a:r>
              <a:rPr lang="de-DE" baseline="0" dirty="0" err="1" smtClean="0"/>
              <a:t>CheckLabel</a:t>
            </a:r>
            <a:r>
              <a:rPr lang="de-DE" baseline="0" dirty="0" smtClean="0"/>
              <a:t> neu bestimmt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24</a:t>
            </a:fld>
            <a:endParaRPr lang="de-DE"/>
          </a:p>
        </p:txBody>
      </p:sp>
    </p:spTree>
    <p:extLst>
      <p:ext uri="{BB962C8B-B14F-4D97-AF65-F5344CB8AC3E}">
        <p14:creationId xmlns:p14="http://schemas.microsoft.com/office/powerpoint/2010/main" val="179076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25</a:t>
            </a:fld>
            <a:endParaRPr lang="de-DE"/>
          </a:p>
        </p:txBody>
      </p:sp>
    </p:spTree>
    <p:extLst>
      <p:ext uri="{BB962C8B-B14F-4D97-AF65-F5344CB8AC3E}">
        <p14:creationId xmlns:p14="http://schemas.microsoft.com/office/powerpoint/2010/main" val="7234654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26</a:t>
            </a:fld>
            <a:endParaRPr lang="de-DE"/>
          </a:p>
        </p:txBody>
      </p:sp>
    </p:spTree>
    <p:extLst>
      <p:ext uri="{BB962C8B-B14F-4D97-AF65-F5344CB8AC3E}">
        <p14:creationId xmlns:p14="http://schemas.microsoft.com/office/powerpoint/2010/main" val="1455727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a:t>
            </a:fld>
            <a:endParaRPr lang="de-DE"/>
          </a:p>
        </p:txBody>
      </p:sp>
    </p:spTree>
    <p:extLst>
      <p:ext uri="{BB962C8B-B14F-4D97-AF65-F5344CB8AC3E}">
        <p14:creationId xmlns:p14="http://schemas.microsoft.com/office/powerpoint/2010/main" val="15409333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Sehen wir uns zunächst nur die Verarbeitung des Eingabefeldes an.</a:t>
            </a:r>
            <a:r>
              <a:rPr lang="de-DE" baseline="0" dirty="0" smtClean="0"/>
              <a:t> Zunächst binden wir den Wert aus dem Zustand als ‚</a:t>
            </a:r>
            <a:r>
              <a:rPr lang="de-DE" baseline="0" dirty="0" err="1" smtClean="0"/>
              <a:t>value</a:t>
            </a:r>
            <a:r>
              <a:rPr lang="de-DE" baseline="0" dirty="0" smtClean="0"/>
              <a:t>‘ an das input-Feld. Da </a:t>
            </a:r>
            <a:r>
              <a:rPr lang="de-DE" baseline="0" dirty="0" err="1" smtClean="0"/>
              <a:t>React</a:t>
            </a:r>
            <a:r>
              <a:rPr lang="de-DE" baseline="0" dirty="0" smtClean="0"/>
              <a:t> nicht über ein 2-Wege-Databinding verfügt, müssen wir uns selber darum kümmern, Änderungen aus dem Eingabefeld in den Zustand zurückzuschreiben. Das machen wir,  in dem wir einen Event </a:t>
            </a:r>
            <a:r>
              <a:rPr lang="de-DE" baseline="0" dirty="0" err="1" smtClean="0"/>
              <a:t>Listener</a:t>
            </a:r>
            <a:r>
              <a:rPr lang="de-DE" baseline="0" dirty="0" smtClean="0"/>
              <a:t> am Eingabefeld registrieren. Dieser </a:t>
            </a:r>
            <a:r>
              <a:rPr lang="de-DE" baseline="0" dirty="0" err="1" smtClean="0"/>
              <a:t>Listener</a:t>
            </a:r>
            <a:r>
              <a:rPr lang="de-DE" baseline="0" dirty="0" smtClean="0"/>
              <a:t> wird von </a:t>
            </a:r>
            <a:r>
              <a:rPr lang="de-DE" baseline="0" dirty="0" err="1" smtClean="0"/>
              <a:t>React</a:t>
            </a:r>
            <a:r>
              <a:rPr lang="de-DE" baseline="0" dirty="0" smtClean="0"/>
              <a:t> aufgerufen, sobald sich der Text im Eingabefeld ändert, also wenn </a:t>
            </a:r>
            <a:r>
              <a:rPr lang="de-DE" baseline="0" dirty="0" err="1" smtClean="0"/>
              <a:t>bspw</a:t>
            </a:r>
            <a:r>
              <a:rPr lang="de-DE" baseline="0" dirty="0" smtClean="0"/>
              <a:t> ein Zeichen eingegeben oder gelöscht wurde. Über den Event kommen wir an den neuen Wert, also den Wert, der zurzeit im Eingabefeld steht. Diesen Wert schreiben wir mittels </a:t>
            </a:r>
            <a:r>
              <a:rPr lang="de-DE" baseline="0" dirty="0" err="1" smtClean="0"/>
              <a:t>setState</a:t>
            </a:r>
            <a:r>
              <a:rPr lang="de-DE" baseline="0" dirty="0" smtClean="0"/>
              <a:t> in den neuen Zustand...</a:t>
            </a:r>
          </a:p>
          <a:p>
            <a:endParaRPr lang="de-DE"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solidFill>
                  <a:srgbClr val="FF0000"/>
                </a:solidFill>
              </a:rPr>
              <a:t>Kein 2-Wege-Databinding!!!</a:t>
            </a:r>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27</a:t>
            </a:fld>
            <a:endParaRPr lang="de-DE"/>
          </a:p>
        </p:txBody>
      </p:sp>
    </p:spTree>
    <p:extLst>
      <p:ext uri="{BB962C8B-B14F-4D97-AF65-F5344CB8AC3E}">
        <p14:creationId xmlns:p14="http://schemas.microsoft.com/office/powerpoint/2010/main" val="8205380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28</a:t>
            </a:fld>
            <a:endParaRPr lang="de-DE"/>
          </a:p>
        </p:txBody>
      </p:sp>
    </p:spTree>
    <p:extLst>
      <p:ext uri="{BB962C8B-B14F-4D97-AF65-F5344CB8AC3E}">
        <p14:creationId xmlns:p14="http://schemas.microsoft.com/office/powerpoint/2010/main" val="7033119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baseline="0" dirty="0" smtClean="0"/>
              <a:t>Nächster Schritt! Jetzt sehen wir uns mal an, wie das Eingabefeld und und die anderen Teile unserer Komponente zusammenspielen.</a:t>
            </a:r>
          </a:p>
          <a:p>
            <a:endParaRPr lang="de-DE" baseline="0" dirty="0" smtClean="0"/>
          </a:p>
          <a:p>
            <a:r>
              <a:rPr lang="de-DE" baseline="0" dirty="0" smtClean="0"/>
              <a:t>Also: wie wir gesehen haben, hält unsere </a:t>
            </a:r>
            <a:r>
              <a:rPr lang="de-DE" baseline="0" dirty="0" err="1" smtClean="0"/>
              <a:t>PasswordForm</a:t>
            </a:r>
            <a:r>
              <a:rPr lang="de-DE" baseline="0" dirty="0" smtClean="0"/>
              <a:t> den Zustand, also den eingegebenen Text. Abhängig von dem eingegebenen Text müssen die Checks aktualisiert und das </a:t>
            </a:r>
            <a:r>
              <a:rPr lang="de-DE" baseline="0" dirty="0" err="1" smtClean="0"/>
              <a:t>Enablement</a:t>
            </a:r>
            <a:r>
              <a:rPr lang="de-DE" baseline="0" dirty="0" smtClean="0"/>
              <a:t> des Buttons angepasst werden. Dazu lasst uns einen erneuten Blick in die </a:t>
            </a:r>
            <a:r>
              <a:rPr lang="de-DE" baseline="0" dirty="0" err="1" smtClean="0"/>
              <a:t>render</a:t>
            </a:r>
            <a:r>
              <a:rPr lang="de-DE" baseline="0" dirty="0" smtClean="0"/>
              <a:t> Methode der </a:t>
            </a:r>
            <a:r>
              <a:rPr lang="de-DE" baseline="0" dirty="0" err="1" smtClean="0"/>
              <a:t>PasswordForm</a:t>
            </a:r>
            <a:r>
              <a:rPr lang="de-DE" baseline="0" dirty="0" smtClean="0"/>
              <a:t> werfen</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29</a:t>
            </a:fld>
            <a:endParaRPr lang="de-DE"/>
          </a:p>
        </p:txBody>
      </p:sp>
    </p:spTree>
    <p:extLst>
      <p:ext uri="{BB962C8B-B14F-4D97-AF65-F5344CB8AC3E}">
        <p14:creationId xmlns:p14="http://schemas.microsoft.com/office/powerpoint/2010/main" val="476253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Herausforderung:</a:t>
            </a:r>
            <a:r>
              <a:rPr lang="de-DE" baseline="0" dirty="0" smtClean="0"/>
              <a:t> </a:t>
            </a:r>
            <a:r>
              <a:rPr lang="de-DE" dirty="0" smtClean="0"/>
              <a:t>BEI JEDEM TASTENDRUCK!!!</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31</a:t>
            </a:fld>
            <a:endParaRPr lang="de-DE"/>
          </a:p>
        </p:txBody>
      </p:sp>
    </p:spTree>
    <p:extLst>
      <p:ext uri="{BB962C8B-B14F-4D97-AF65-F5344CB8AC3E}">
        <p14:creationId xmlns:p14="http://schemas.microsoft.com/office/powerpoint/2010/main" val="17438375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32</a:t>
            </a:fld>
            <a:endParaRPr lang="de-DE"/>
          </a:p>
        </p:txBody>
      </p:sp>
    </p:spTree>
    <p:extLst>
      <p:ext uri="{BB962C8B-B14F-4D97-AF65-F5344CB8AC3E}">
        <p14:creationId xmlns:p14="http://schemas.microsoft.com/office/powerpoint/2010/main" val="7023749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33</a:t>
            </a:fld>
            <a:endParaRPr lang="de-DE"/>
          </a:p>
        </p:txBody>
      </p:sp>
    </p:spTree>
    <p:extLst>
      <p:ext uri="{BB962C8B-B14F-4D97-AF65-F5344CB8AC3E}">
        <p14:creationId xmlns:p14="http://schemas.microsoft.com/office/powerpoint/2010/main" val="4460004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34</a:t>
            </a:fld>
            <a:endParaRPr lang="de-DE"/>
          </a:p>
        </p:txBody>
      </p:sp>
    </p:spTree>
    <p:extLst>
      <p:ext uri="{BB962C8B-B14F-4D97-AF65-F5344CB8AC3E}">
        <p14:creationId xmlns:p14="http://schemas.microsoft.com/office/powerpoint/2010/main" val="18815613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35</a:t>
            </a:fld>
            <a:endParaRPr lang="de-DE"/>
          </a:p>
        </p:txBody>
      </p:sp>
    </p:spTree>
    <p:extLst>
      <p:ext uri="{BB962C8B-B14F-4D97-AF65-F5344CB8AC3E}">
        <p14:creationId xmlns:p14="http://schemas.microsoft.com/office/powerpoint/2010/main" val="14395556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36</a:t>
            </a:fld>
            <a:endParaRPr lang="de-DE"/>
          </a:p>
        </p:txBody>
      </p:sp>
    </p:spTree>
    <p:extLst>
      <p:ext uri="{BB962C8B-B14F-4D97-AF65-F5344CB8AC3E}">
        <p14:creationId xmlns:p14="http://schemas.microsoft.com/office/powerpoint/2010/main" val="134169425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„Rendern“ bedeutet Aufruf der </a:t>
            </a:r>
            <a:r>
              <a:rPr lang="de-DE" dirty="0" err="1" smtClean="0"/>
              <a:t>render</a:t>
            </a:r>
            <a:r>
              <a:rPr lang="de-DE" dirty="0" smtClean="0"/>
              <a:t>-Methode, aber </a:t>
            </a:r>
            <a:r>
              <a:rPr lang="de-DE" dirty="0" err="1" smtClean="0"/>
              <a:t>nic</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37</a:t>
            </a:fld>
            <a:endParaRPr lang="de-DE"/>
          </a:p>
        </p:txBody>
      </p:sp>
    </p:spTree>
    <p:extLst>
      <p:ext uri="{BB962C8B-B14F-4D97-AF65-F5344CB8AC3E}">
        <p14:creationId xmlns:p14="http://schemas.microsoft.com/office/powerpoint/2010/main" val="1347931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indent="-228600">
              <a:buAutoNum type="arabicPeriod"/>
            </a:pPr>
            <a:r>
              <a:rPr lang="de-DE" baseline="0" dirty="0" smtClean="0"/>
              <a:t>Keine Trennung in Logik und Model (stattdessen Komponenten)</a:t>
            </a:r>
          </a:p>
          <a:p>
            <a:pPr marL="228600" indent="-228600">
              <a:buAutoNum type="arabicPeriod"/>
            </a:pPr>
            <a:r>
              <a:rPr lang="de-DE" u="sng" baseline="0" dirty="0" smtClean="0"/>
              <a:t>Alles</a:t>
            </a:r>
            <a:r>
              <a:rPr lang="de-DE" baseline="0" dirty="0" smtClean="0"/>
              <a:t> auf einen Schlag neu rendern bei </a:t>
            </a:r>
            <a:r>
              <a:rPr lang="de-DE" u="sng" baseline="0" dirty="0" smtClean="0"/>
              <a:t>jedem</a:t>
            </a:r>
            <a:r>
              <a:rPr lang="de-DE" baseline="0" dirty="0" smtClean="0"/>
              <a:t> Update</a:t>
            </a:r>
          </a:p>
          <a:p>
            <a:pPr marL="228600" indent="-228600">
              <a:buAutoNum type="arabicPeriod"/>
            </a:pPr>
            <a:r>
              <a:rPr lang="de-DE" baseline="0" dirty="0" smtClean="0"/>
              <a:t>Eigene Implementierung des DOM =&gt; </a:t>
            </a:r>
            <a:r>
              <a:rPr lang="de-DE" baseline="0" dirty="0" err="1" smtClean="0"/>
              <a:t>virtual</a:t>
            </a:r>
            <a:r>
              <a:rPr lang="de-DE" baseline="0" dirty="0" smtClean="0"/>
              <a:t> DOM</a:t>
            </a:r>
          </a:p>
          <a:p>
            <a:pPr marL="228600" indent="-228600">
              <a:buAutoNum type="arabicPeriod"/>
            </a:pP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7</a:t>
            </a:fld>
            <a:endParaRPr lang="de-DE"/>
          </a:p>
        </p:txBody>
      </p:sp>
    </p:spTree>
    <p:extLst>
      <p:ext uri="{BB962C8B-B14F-4D97-AF65-F5344CB8AC3E}">
        <p14:creationId xmlns:p14="http://schemas.microsoft.com/office/powerpoint/2010/main" val="125981762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40</a:t>
            </a:fld>
            <a:endParaRPr lang="de-DE"/>
          </a:p>
        </p:txBody>
      </p:sp>
    </p:spTree>
    <p:extLst>
      <p:ext uri="{BB962C8B-B14F-4D97-AF65-F5344CB8AC3E}">
        <p14:creationId xmlns:p14="http://schemas.microsoft.com/office/powerpoint/2010/main" val="12969950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...dieser</a:t>
            </a:r>
            <a:r>
              <a:rPr lang="de-DE" baseline="0" dirty="0" smtClean="0"/>
              <a:t> Aufruf führt dazu, dass die </a:t>
            </a:r>
            <a:r>
              <a:rPr lang="de-DE" baseline="0" dirty="0" err="1" smtClean="0"/>
              <a:t>render</a:t>
            </a:r>
            <a:r>
              <a:rPr lang="de-DE" baseline="0" dirty="0" smtClean="0"/>
              <a:t>-Methode von </a:t>
            </a:r>
            <a:r>
              <a:rPr lang="de-DE" baseline="0" dirty="0" err="1" smtClean="0"/>
              <a:t>React</a:t>
            </a:r>
            <a:r>
              <a:rPr lang="de-DE" baseline="0" dirty="0" smtClean="0"/>
              <a:t> neu aufgerufen wird.</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41</a:t>
            </a:fld>
            <a:endParaRPr lang="de-DE"/>
          </a:p>
        </p:txBody>
      </p:sp>
    </p:spTree>
    <p:extLst>
      <p:ext uri="{BB962C8B-B14F-4D97-AF65-F5344CB8AC3E}">
        <p14:creationId xmlns:p14="http://schemas.microsoft.com/office/powerpoint/2010/main" val="7784069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42</a:t>
            </a:fld>
            <a:endParaRPr lang="de-DE"/>
          </a:p>
        </p:txBody>
      </p:sp>
    </p:spTree>
    <p:extLst>
      <p:ext uri="{BB962C8B-B14F-4D97-AF65-F5344CB8AC3E}">
        <p14:creationId xmlns:p14="http://schemas.microsoft.com/office/powerpoint/2010/main" val="14430859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43</a:t>
            </a:fld>
            <a:endParaRPr lang="de-DE"/>
          </a:p>
        </p:txBody>
      </p:sp>
    </p:spTree>
    <p:extLst>
      <p:ext uri="{BB962C8B-B14F-4D97-AF65-F5344CB8AC3E}">
        <p14:creationId xmlns:p14="http://schemas.microsoft.com/office/powerpoint/2010/main" val="12848484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44</a:t>
            </a:fld>
            <a:endParaRPr lang="de-DE"/>
          </a:p>
        </p:txBody>
      </p:sp>
    </p:spTree>
    <p:extLst>
      <p:ext uri="{BB962C8B-B14F-4D97-AF65-F5344CB8AC3E}">
        <p14:creationId xmlns:p14="http://schemas.microsoft.com/office/powerpoint/2010/main" val="14978267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Achtung: Button != </a:t>
            </a:r>
            <a:r>
              <a:rPr lang="de-DE" dirty="0" err="1" smtClean="0"/>
              <a:t>button</a:t>
            </a:r>
            <a:r>
              <a:rPr lang="de-DE" dirty="0" smtClean="0"/>
              <a:t> (Button unsere </a:t>
            </a:r>
            <a:r>
              <a:rPr lang="de-DE" smtClean="0"/>
              <a:t>eigenen</a:t>
            </a:r>
            <a:r>
              <a:rPr lang="de-DE" baseline="0" smtClean="0"/>
              <a:t> Komponente)</a:t>
            </a:r>
            <a:endParaRPr lang="de-DE"/>
          </a:p>
        </p:txBody>
      </p:sp>
      <p:sp>
        <p:nvSpPr>
          <p:cNvPr id="4" name="Foliennummernplatzhalter 3"/>
          <p:cNvSpPr>
            <a:spLocks noGrp="1"/>
          </p:cNvSpPr>
          <p:nvPr>
            <p:ph type="sldNum" sz="quarter" idx="10"/>
          </p:nvPr>
        </p:nvSpPr>
        <p:spPr/>
        <p:txBody>
          <a:bodyPr/>
          <a:lstStyle/>
          <a:p>
            <a:fld id="{3C67E9B5-BB04-A741-9555-7CF01DDDA8C6}" type="slidenum">
              <a:rPr lang="de-DE" smtClean="0"/>
              <a:t>47</a:t>
            </a:fld>
            <a:endParaRPr lang="de-DE"/>
          </a:p>
        </p:txBody>
      </p:sp>
    </p:spTree>
    <p:extLst>
      <p:ext uri="{BB962C8B-B14F-4D97-AF65-F5344CB8AC3E}">
        <p14:creationId xmlns:p14="http://schemas.microsoft.com/office/powerpoint/2010/main" val="161001948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Beispiele, die mit</a:t>
            </a:r>
            <a:r>
              <a:rPr lang="de-DE" baseline="0" dirty="0" smtClean="0"/>
              <a:t> </a:t>
            </a:r>
            <a:r>
              <a:rPr lang="de-DE" baseline="0" dirty="0" err="1" smtClean="0"/>
              <a:t>React</a:t>
            </a:r>
            <a:r>
              <a:rPr lang="de-DE" baseline="0" dirty="0" smtClean="0"/>
              <a:t> gebaut sind</a:t>
            </a:r>
            <a:r>
              <a:rPr lang="de-DE" dirty="0" smtClean="0"/>
              <a:t>: https://</a:t>
            </a:r>
            <a:r>
              <a:rPr lang="de-DE" dirty="0" err="1" smtClean="0"/>
              <a:t>react.rocks</a:t>
            </a:r>
            <a:r>
              <a:rPr lang="de-DE" dirty="0" smtClean="0"/>
              <a: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48</a:t>
            </a:fld>
            <a:endParaRPr lang="de-DE"/>
          </a:p>
        </p:txBody>
      </p:sp>
    </p:spTree>
    <p:extLst>
      <p:ext uri="{BB962C8B-B14F-4D97-AF65-F5344CB8AC3E}">
        <p14:creationId xmlns:p14="http://schemas.microsoft.com/office/powerpoint/2010/main" val="4067135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baseline="0" dirty="0" smtClean="0"/>
              <a:t>In jedem Fall wird </a:t>
            </a:r>
            <a:r>
              <a:rPr lang="de-DE" baseline="0" dirty="0" err="1" smtClean="0"/>
              <a:t>React</a:t>
            </a:r>
            <a:r>
              <a:rPr lang="de-DE" baseline="0" dirty="0" smtClean="0"/>
              <a:t> in der Regel dazu verwendet, </a:t>
            </a:r>
            <a:r>
              <a:rPr lang="de-DE" baseline="0" dirty="0" err="1" smtClean="0"/>
              <a:t>Singple</a:t>
            </a:r>
            <a:r>
              <a:rPr lang="de-DE" baseline="0" dirty="0" smtClean="0"/>
              <a:t> Page Anwendungen zu bauen. Singe Page Anwendungen haben die „Besonderheit“, dass sie lediglich auf dem Client laufen. Alle Logik und Ablaufsteuerung erfolgt </a:t>
            </a:r>
            <a:r>
              <a:rPr lang="de-DE" baseline="0" dirty="0" err="1" smtClean="0"/>
              <a:t>ausschliesslich</a:t>
            </a:r>
            <a:r>
              <a:rPr lang="de-DE" baseline="0" dirty="0" smtClean="0"/>
              <a:t> auf dem Client, es werden keine Serverzugriffe gemacht um neue Seiten zu laden. Der Server ist nur noch dazu da, Daten zu liefern, die dann vom Client verarbeitet werden. Aus diesem Grund werden wir uns im Zuge dieses Vortrags auch mit den Problemen und Lösungen für SPAs ansehen.</a:t>
            </a:r>
          </a:p>
          <a:p>
            <a:endParaRPr lang="de-DE" baseline="0" dirty="0" smtClean="0"/>
          </a:p>
          <a:p>
            <a:r>
              <a:rPr lang="de-DE" baseline="0" dirty="0" smtClean="0"/>
              <a:t>Es ist allerdings durchaus möglich, mit </a:t>
            </a:r>
            <a:r>
              <a:rPr lang="de-DE" baseline="0" dirty="0" err="1" smtClean="0"/>
              <a:t>React</a:t>
            </a:r>
            <a:r>
              <a:rPr lang="de-DE" baseline="0" dirty="0" smtClean="0"/>
              <a:t> die Anwendung initial auf dem Server zu rendern und dann eine „erste“ Version auf den Client vor-gerendert zu senden.</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49</a:t>
            </a:fld>
            <a:endParaRPr lang="de-DE"/>
          </a:p>
        </p:txBody>
      </p:sp>
    </p:spTree>
    <p:extLst>
      <p:ext uri="{BB962C8B-B14F-4D97-AF65-F5344CB8AC3E}">
        <p14:creationId xmlns:p14="http://schemas.microsoft.com/office/powerpoint/2010/main" val="166926772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58</a:t>
            </a:fld>
            <a:endParaRPr lang="de-DE"/>
          </a:p>
        </p:txBody>
      </p:sp>
    </p:spTree>
    <p:extLst>
      <p:ext uri="{BB962C8B-B14F-4D97-AF65-F5344CB8AC3E}">
        <p14:creationId xmlns:p14="http://schemas.microsoft.com/office/powerpoint/2010/main" val="18928424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59</a:t>
            </a:fld>
            <a:endParaRPr lang="de-DE"/>
          </a:p>
        </p:txBody>
      </p:sp>
    </p:spTree>
    <p:extLst>
      <p:ext uri="{BB962C8B-B14F-4D97-AF65-F5344CB8AC3E}">
        <p14:creationId xmlns:p14="http://schemas.microsoft.com/office/powerpoint/2010/main" val="2034698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Bevor wir nun in </a:t>
            </a:r>
            <a:r>
              <a:rPr lang="de-DE" dirty="0" err="1" smtClean="0"/>
              <a:t>React</a:t>
            </a:r>
            <a:r>
              <a:rPr lang="de-DE" dirty="0" smtClean="0"/>
              <a:t> „einsteigen“ möchte ich Euch gerne eine „Anwendung“ zeigen, die in </a:t>
            </a:r>
            <a:r>
              <a:rPr lang="de-DE" dirty="0" err="1" smtClean="0"/>
              <a:t>React</a:t>
            </a:r>
            <a:r>
              <a:rPr lang="de-DE" dirty="0" smtClean="0"/>
              <a:t> implementiert ist. Auf</a:t>
            </a:r>
            <a:r>
              <a:rPr lang="de-DE" baseline="0" dirty="0" smtClean="0"/>
              <a:t> Teile dieser Anwendung werden wir im Folgenden immer wieder zurückkommen. Wenn ihr Euch den Source-Code ansehen wollt - den ich im folgenden nur in Ausschnitten zeige - könnt, ihr den unter der oben genannten URL auf </a:t>
            </a:r>
            <a:r>
              <a:rPr lang="de-DE" baseline="0" dirty="0" err="1" smtClean="0"/>
              <a:t>GitHub</a:t>
            </a:r>
            <a:r>
              <a:rPr lang="de-DE" baseline="0" dirty="0" smtClean="0"/>
              <a:t> finden.</a:t>
            </a:r>
          </a:p>
          <a:p>
            <a:endParaRPr lang="de-DE" baseline="0" dirty="0" smtClean="0"/>
          </a:p>
          <a:p>
            <a:r>
              <a:rPr lang="de-DE" baseline="0" dirty="0" smtClean="0"/>
              <a:t>BEIM ZEIGEN NUR DAS PASSWORT FELD ZEIGEN</a:t>
            </a:r>
          </a:p>
        </p:txBody>
      </p:sp>
      <p:sp>
        <p:nvSpPr>
          <p:cNvPr id="4" name="Foliennummernplatzhalter 3"/>
          <p:cNvSpPr>
            <a:spLocks noGrp="1"/>
          </p:cNvSpPr>
          <p:nvPr>
            <p:ph type="sldNum" sz="quarter" idx="10"/>
          </p:nvPr>
        </p:nvSpPr>
        <p:spPr/>
        <p:txBody>
          <a:bodyPr/>
          <a:lstStyle/>
          <a:p>
            <a:fld id="{3C67E9B5-BB04-A741-9555-7CF01DDDA8C6}" type="slidenum">
              <a:rPr lang="de-DE" smtClean="0"/>
              <a:t>8</a:t>
            </a:fld>
            <a:endParaRPr lang="de-DE"/>
          </a:p>
        </p:txBody>
      </p:sp>
    </p:spTree>
    <p:extLst>
      <p:ext uri="{BB962C8B-B14F-4D97-AF65-F5344CB8AC3E}">
        <p14:creationId xmlns:p14="http://schemas.microsoft.com/office/powerpoint/2010/main" val="40444881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RAUS?</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60</a:t>
            </a:fld>
            <a:endParaRPr lang="de-DE"/>
          </a:p>
        </p:txBody>
      </p:sp>
    </p:spTree>
    <p:extLst>
      <p:ext uri="{BB962C8B-B14F-4D97-AF65-F5344CB8AC3E}">
        <p14:creationId xmlns:p14="http://schemas.microsoft.com/office/powerpoint/2010/main" val="15638840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Im Mittelpunkt von </a:t>
            </a:r>
            <a:r>
              <a:rPr lang="de-DE" dirty="0" err="1" smtClean="0"/>
              <a:t>React</a:t>
            </a:r>
            <a:r>
              <a:rPr lang="de-DE" dirty="0" smtClean="0"/>
              <a:t> steht die Entwicklung</a:t>
            </a:r>
            <a:r>
              <a:rPr lang="de-DE" baseline="0" dirty="0" smtClean="0"/>
              <a:t> von fachlichen, wiederverwendbaren Komponenten. Das können z.B. Buttons sein oder auch wie in diesem Beispiel Label, die einen Status anzeigen, oder auch eine Liste von Labels, Formulare etc. </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9</a:t>
            </a:fld>
            <a:endParaRPr lang="de-DE"/>
          </a:p>
        </p:txBody>
      </p:sp>
    </p:spTree>
    <p:extLst>
      <p:ext uri="{BB962C8B-B14F-4D97-AF65-F5344CB8AC3E}">
        <p14:creationId xmlns:p14="http://schemas.microsoft.com/office/powerpoint/2010/main" val="785541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dirty="0" smtClean="0"/>
              <a:t>Und diese Komponenten werden zu ganzen Anwendungen zusammengesteckt. Dabei</a:t>
            </a:r>
            <a:r>
              <a:rPr lang="de-DE" baseline="0" dirty="0" smtClean="0"/>
              <a:t> ist wichtig zu wissen, dass eine Anwendung </a:t>
            </a:r>
            <a:r>
              <a:rPr lang="de-DE" baseline="0" dirty="0" err="1" smtClean="0"/>
              <a:t>tatäschlich</a:t>
            </a:r>
            <a:r>
              <a:rPr lang="de-DE" baseline="0" dirty="0" smtClean="0"/>
              <a:t> nichts weiter als eine Sammlung oder ein Zusammenschluss von Komponenten ist. Es gibt also kein Anwendungsrahmenwerk oder ähnliches. Eine Anwendung ist eine Komponente genauso wie ein einfaches Checklabel.</a:t>
            </a:r>
            <a:endParaRPr lang="de-DE" dirty="0" smtClean="0"/>
          </a:p>
          <a:p>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10</a:t>
            </a:fld>
            <a:endParaRPr lang="de-DE"/>
          </a:p>
        </p:txBody>
      </p:sp>
    </p:spTree>
    <p:extLst>
      <p:ext uri="{BB962C8B-B14F-4D97-AF65-F5344CB8AC3E}">
        <p14:creationId xmlns:p14="http://schemas.microsoft.com/office/powerpoint/2010/main" val="945917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Bevor wir</a:t>
            </a:r>
            <a:r>
              <a:rPr lang="de-DE" baseline="0" dirty="0" smtClean="0"/>
              <a:t> uns mit </a:t>
            </a:r>
            <a:r>
              <a:rPr lang="de-DE" baseline="0" dirty="0" err="1" smtClean="0"/>
              <a:t>React</a:t>
            </a:r>
            <a:r>
              <a:rPr lang="de-DE" baseline="0" dirty="0" smtClean="0"/>
              <a:t> beschäftigen, wollen wir uns eine Technik ansehen, die ebenfalls aus dem </a:t>
            </a:r>
            <a:r>
              <a:rPr lang="de-DE" baseline="0" dirty="0" err="1" smtClean="0"/>
              <a:t>React</a:t>
            </a:r>
            <a:r>
              <a:rPr lang="de-DE" baseline="0" dirty="0" smtClean="0"/>
              <a:t> Projekt stammt, nämlich die </a:t>
            </a:r>
            <a:r>
              <a:rPr lang="de-DE" baseline="0" dirty="0" err="1" smtClean="0"/>
              <a:t>Spracherw</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13</a:t>
            </a:fld>
            <a:endParaRPr lang="de-DE"/>
          </a:p>
        </p:txBody>
      </p:sp>
    </p:spTree>
    <p:extLst>
      <p:ext uri="{BB962C8B-B14F-4D97-AF65-F5344CB8AC3E}">
        <p14:creationId xmlns:p14="http://schemas.microsoft.com/office/powerpoint/2010/main" val="507562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Die </a:t>
            </a:r>
            <a:r>
              <a:rPr lang="de-DE" dirty="0" err="1" smtClean="0"/>
              <a:t>index.html</a:t>
            </a:r>
            <a:r>
              <a:rPr lang="de-DE" dirty="0" smtClean="0"/>
              <a:t>-Datei einer </a:t>
            </a:r>
            <a:r>
              <a:rPr lang="de-DE" dirty="0" err="1" smtClean="0"/>
              <a:t>React</a:t>
            </a:r>
            <a:r>
              <a:rPr lang="de-DE" dirty="0" smtClean="0"/>
              <a:t> Anwendung sieht</a:t>
            </a:r>
            <a:r>
              <a:rPr lang="de-DE" baseline="0" dirty="0" smtClean="0"/>
              <a:t> typischerweise so aus: im wesentlichen leer. Es gibt ein Element (hier ein div) unterhalb dessen dann die </a:t>
            </a:r>
            <a:r>
              <a:rPr lang="de-DE" baseline="0" dirty="0" err="1" smtClean="0"/>
              <a:t>React</a:t>
            </a:r>
            <a:r>
              <a:rPr lang="de-DE" baseline="0" dirty="0" smtClean="0"/>
              <a:t>-Anwendung eingehängt wird. Zusätzlich wird natürlich der JavaScript-Code der Anwendung eingebunden. Der JavaScript-Code wird muss zuvor übersetzt werden. In diesem Fall wurde außerdem mit </a:t>
            </a:r>
            <a:r>
              <a:rPr lang="de-DE" baseline="0" dirty="0" err="1" smtClean="0"/>
              <a:t>Webpack</a:t>
            </a:r>
            <a:r>
              <a:rPr lang="de-DE" baseline="0" dirty="0" smtClean="0"/>
              <a:t> eine einzige Datei mit allen Abhängigkeiten (</a:t>
            </a:r>
            <a:r>
              <a:rPr lang="de-DE" baseline="0" dirty="0" err="1" smtClean="0"/>
              <a:t>dist.js</a:t>
            </a:r>
            <a:r>
              <a:rPr lang="de-DE" baseline="0" dirty="0" smtClean="0"/>
              <a:t>) erzeugt.</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15</a:t>
            </a:fld>
            <a:endParaRPr lang="de-DE"/>
          </a:p>
        </p:txBody>
      </p:sp>
    </p:spTree>
    <p:extLst>
      <p:ext uri="{BB962C8B-B14F-4D97-AF65-F5344CB8AC3E}">
        <p14:creationId xmlns:p14="http://schemas.microsoft.com/office/powerpoint/2010/main" val="6702271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200150" y="1143000"/>
            <a:ext cx="4457700" cy="3086100"/>
          </a:xfrm>
        </p:spPr>
      </p:sp>
      <p:sp>
        <p:nvSpPr>
          <p:cNvPr id="3" name="Notizenplatzhalter 2"/>
          <p:cNvSpPr>
            <a:spLocks noGrp="1"/>
          </p:cNvSpPr>
          <p:nvPr>
            <p:ph type="body" idx="1"/>
          </p:nvPr>
        </p:nvSpPr>
        <p:spPr/>
        <p:txBody>
          <a:bodyPr/>
          <a:lstStyle/>
          <a:p>
            <a:r>
              <a:rPr lang="de-DE" dirty="0" smtClean="0"/>
              <a:t>Beim</a:t>
            </a:r>
            <a:r>
              <a:rPr lang="de-DE" baseline="0" dirty="0" smtClean="0"/>
              <a:t> Starten unserer Anwendung erzeugen wir die Root-Komponente (hier </a:t>
            </a:r>
            <a:r>
              <a:rPr lang="de-DE" baseline="0" dirty="0" err="1" smtClean="0"/>
              <a:t>CheckLabel</a:t>
            </a:r>
            <a:r>
              <a:rPr lang="de-DE" baseline="0" dirty="0" smtClean="0"/>
              <a:t>) und hängen sie mit der </a:t>
            </a:r>
            <a:r>
              <a:rPr lang="de-DE" baseline="0" dirty="0" err="1" smtClean="0"/>
              <a:t>render</a:t>
            </a:r>
            <a:r>
              <a:rPr lang="de-DE" baseline="0" dirty="0" smtClean="0"/>
              <a:t>-Methode in den echten DOM.</a:t>
            </a:r>
            <a:endParaRPr lang="de-DE" dirty="0"/>
          </a:p>
        </p:txBody>
      </p:sp>
      <p:sp>
        <p:nvSpPr>
          <p:cNvPr id="4" name="Foliennummernplatzhalter 3"/>
          <p:cNvSpPr>
            <a:spLocks noGrp="1"/>
          </p:cNvSpPr>
          <p:nvPr>
            <p:ph type="sldNum" sz="quarter" idx="10"/>
          </p:nvPr>
        </p:nvSpPr>
        <p:spPr/>
        <p:txBody>
          <a:bodyPr/>
          <a:lstStyle/>
          <a:p>
            <a:fld id="{3C67E9B5-BB04-A741-9555-7CF01DDDA8C6}" type="slidenum">
              <a:rPr lang="de-DE" smtClean="0"/>
              <a:t>16</a:t>
            </a:fld>
            <a:endParaRPr lang="de-DE"/>
          </a:p>
        </p:txBody>
      </p:sp>
    </p:spTree>
    <p:extLst>
      <p:ext uri="{BB962C8B-B14F-4D97-AF65-F5344CB8AC3E}">
        <p14:creationId xmlns:p14="http://schemas.microsoft.com/office/powerpoint/2010/main" val="18893598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OBEN">
    <p:spTree>
      <p:nvGrpSpPr>
        <p:cNvPr id="1" name=""/>
        <p:cNvGrpSpPr/>
        <p:nvPr/>
      </p:nvGrpSpPr>
      <p:grpSpPr>
        <a:xfrm>
          <a:off x="0" y="0"/>
          <a:ext cx="0" cy="0"/>
          <a:chOff x="0" y="0"/>
          <a:chExt cx="0" cy="0"/>
        </a:xfrm>
      </p:grpSpPr>
      <p:sp>
        <p:nvSpPr>
          <p:cNvPr id="7" name="Rechteck 6"/>
          <p:cNvSpPr/>
          <p:nvPr userDrawn="1"/>
        </p:nvSpPr>
        <p:spPr>
          <a:xfrm>
            <a:off x="0" y="0"/>
            <a:ext cx="9906000" cy="790222"/>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1"/>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199626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TEN">
    <p:spTree>
      <p:nvGrpSpPr>
        <p:cNvPr id="1" name=""/>
        <p:cNvGrpSpPr/>
        <p:nvPr/>
      </p:nvGrpSpPr>
      <p:grpSpPr>
        <a:xfrm>
          <a:off x="0" y="0"/>
          <a:ext cx="0" cy="0"/>
          <a:chOff x="0" y="0"/>
          <a:chExt cx="0" cy="0"/>
        </a:xfrm>
      </p:grpSpPr>
      <p:sp>
        <p:nvSpPr>
          <p:cNvPr id="7" name="Rechteck 6"/>
          <p:cNvSpPr/>
          <p:nvPr userDrawn="1"/>
        </p:nvSpPr>
        <p:spPr>
          <a:xfrm>
            <a:off x="0" y="6079066"/>
            <a:ext cx="9906000" cy="790223"/>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
        <p:nvSpPr>
          <p:cNvPr id="8" name="Titel 7"/>
          <p:cNvSpPr>
            <a:spLocks noGrp="1"/>
          </p:cNvSpPr>
          <p:nvPr>
            <p:ph type="title"/>
          </p:nvPr>
        </p:nvSpPr>
        <p:spPr>
          <a:xfrm>
            <a:off x="0" y="6067778"/>
            <a:ext cx="9906000" cy="790223"/>
          </a:xfrm>
          <a:prstGeom prst="rect">
            <a:avLst/>
          </a:prstGeom>
        </p:spPr>
        <p:txBody>
          <a:bodyPr lIns="0" tIns="0" rIns="0" bIns="0" anchor="ctr" anchorCtr="0"/>
          <a:lstStyle>
            <a:lvl1pPr algn="ctr">
              <a:defRPr sz="2031" b="1" i="0" cap="all" baseline="0">
                <a:solidFill>
                  <a:srgbClr val="025249"/>
                </a:solidFill>
                <a:latin typeface="Montserrat" charset="0"/>
              </a:defRPr>
            </a:lvl1pPr>
          </a:lstStyle>
          <a:p>
            <a:r>
              <a:rPr lang="de-DE" dirty="0" smtClean="0"/>
              <a:t>Mastertitelformat bearbeiten</a:t>
            </a:r>
            <a:endParaRPr lang="de-DE" dirty="0"/>
          </a:p>
        </p:txBody>
      </p:sp>
    </p:spTree>
    <p:extLst>
      <p:ext uri="{BB962C8B-B14F-4D97-AF65-F5344CB8AC3E}">
        <p14:creationId xmlns:p14="http://schemas.microsoft.com/office/powerpoint/2010/main" val="290686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2_Titelfolie">
    <p:spTree>
      <p:nvGrpSpPr>
        <p:cNvPr id="1" name=""/>
        <p:cNvGrpSpPr/>
        <p:nvPr/>
      </p:nvGrpSpPr>
      <p:grpSpPr>
        <a:xfrm>
          <a:off x="0" y="0"/>
          <a:ext cx="0" cy="0"/>
          <a:chOff x="0" y="0"/>
          <a:chExt cx="0" cy="0"/>
        </a:xfrm>
      </p:grpSpPr>
      <p:sp>
        <p:nvSpPr>
          <p:cNvPr id="7" name="Rechteck 6"/>
          <p:cNvSpPr/>
          <p:nvPr userDrawn="1"/>
        </p:nvSpPr>
        <p:spPr>
          <a:xfrm>
            <a:off x="0" y="6079066"/>
            <a:ext cx="9906000" cy="45719"/>
          </a:xfrm>
          <a:prstGeom prst="rect">
            <a:avLst/>
          </a:prstGeom>
          <a:solidFill>
            <a:srgbClr val="5AB88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17664604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4EBE9"/>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de-DE" smtClean="0"/>
              <a:t>Mastertitelformat bearbeiten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de-DE" smtClean="0"/>
              <a:t>Mastertextformat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9/2/17</a:t>
            </a:fld>
            <a:endParaRPr lang="en-US" dirty="0"/>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‹Nr.›</a:t>
            </a:fld>
            <a:endParaRPr lang="en-US" dirty="0"/>
          </a:p>
        </p:txBody>
      </p:sp>
    </p:spTree>
    <p:extLst>
      <p:ext uri="{BB962C8B-B14F-4D97-AF65-F5344CB8AC3E}">
        <p14:creationId xmlns:p14="http://schemas.microsoft.com/office/powerpoint/2010/main" val="1613602277"/>
      </p:ext>
    </p:extLst>
  </p:cSld>
  <p:clrMap bg1="lt1" tx1="dk1" bg2="lt2" tx2="dk2" accent1="accent1" accent2="accent2" accent3="accent3" accent4="accent4" accent5="accent5" accent6="accent6" hlink="hlink" folHlink="folHlink"/>
  <p:sldLayoutIdLst>
    <p:sldLayoutId id="2147483668"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3.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4.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5.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6.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7.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8.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9.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20.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2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3.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24.png"/></Relationships>
</file>

<file path=ppt/slides/_rels/slide48.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emf"/><Relationship Id="rId5" Type="http://schemas.openxmlformats.org/officeDocument/2006/relationships/image" Target="../media/image27.emf"/><Relationship Id="rId6" Type="http://schemas.openxmlformats.org/officeDocument/2006/relationships/image" Target="../media/image28.emf"/><Relationship Id="rId7" Type="http://schemas.openxmlformats.org/officeDocument/2006/relationships/image" Target="../media/image29.png"/><Relationship Id="rId8" Type="http://schemas.openxmlformats.org/officeDocument/2006/relationships/image" Target="../media/image30.emf"/><Relationship Id="rId9" Type="http://schemas.openxmlformats.org/officeDocument/2006/relationships/image" Target="../media/image31.emf"/><Relationship Id="rId10" Type="http://schemas.openxmlformats.org/officeDocument/2006/relationships/image" Target="../media/image32.tiff"/><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3.tif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5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34.png"/><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4.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6067777"/>
            <a:ext cx="9906000" cy="790223"/>
          </a:xfrm>
        </p:spPr>
        <p:txBody>
          <a:bodyPr>
            <a:normAutofit/>
          </a:bodyPr>
          <a:lstStyle/>
          <a:p>
            <a:r>
              <a:rPr lang="de-DE" sz="1400" spc="80" dirty="0" smtClean="0">
                <a:solidFill>
                  <a:srgbClr val="D4EBE9"/>
                </a:solidFill>
              </a:rPr>
              <a:t>BED-CON BERLIN | SEPTEMBER 2017    </a:t>
            </a:r>
            <a:endParaRPr lang="de-DE" sz="1400" spc="80" dirty="0">
              <a:solidFill>
                <a:srgbClr val="D4EBE9"/>
              </a:solidFill>
            </a:endParaRPr>
          </a:p>
        </p:txBody>
      </p:sp>
      <p:sp>
        <p:nvSpPr>
          <p:cNvPr id="3" name="Rechteck 2"/>
          <p:cNvSpPr/>
          <p:nvPr/>
        </p:nvSpPr>
        <p:spPr>
          <a:xfrm>
            <a:off x="1221049" y="1640063"/>
            <a:ext cx="7463903" cy="3080715"/>
          </a:xfrm>
          <a:prstGeom prst="rect">
            <a:avLst/>
          </a:prstGeom>
        </p:spPr>
        <p:txBody>
          <a:bodyPr wrap="none">
            <a:spAutoFit/>
          </a:bodyPr>
          <a:lstStyle/>
          <a:p>
            <a:r>
              <a:rPr lang="de-DE" sz="19419" b="1" dirty="0" err="1">
                <a:solidFill>
                  <a:srgbClr val="025249"/>
                </a:solidFill>
                <a:latin typeface="Montserrat" charset="0"/>
                <a:ea typeface="Montserrat" charset="0"/>
                <a:cs typeface="Montserrat" charset="0"/>
              </a:rPr>
              <a:t>React</a:t>
            </a:r>
            <a:endParaRPr lang="de-DE" sz="2925" b="1" dirty="0">
              <a:solidFill>
                <a:srgbClr val="025249"/>
              </a:solidFill>
              <a:latin typeface="Montserrat" charset="0"/>
              <a:ea typeface="Montserrat" charset="0"/>
              <a:cs typeface="Montserrat" charset="0"/>
            </a:endParaRPr>
          </a:p>
        </p:txBody>
      </p:sp>
      <p:pic>
        <p:nvPicPr>
          <p:cNvPr id="5" name="Bild 4"/>
          <p:cNvPicPr>
            <a:picLocks noChangeAspect="1"/>
          </p:cNvPicPr>
          <p:nvPr/>
        </p:nvPicPr>
        <p:blipFill>
          <a:blip r:embed="rId3"/>
          <a:stretch>
            <a:fillRect/>
          </a:stretch>
        </p:blipFill>
        <p:spPr>
          <a:xfrm rot="19697811">
            <a:off x="7842855" y="891147"/>
            <a:ext cx="1117578" cy="994287"/>
          </a:xfrm>
          <a:prstGeom prst="rect">
            <a:avLst/>
          </a:prstGeom>
        </p:spPr>
      </p:pic>
      <p:sp>
        <p:nvSpPr>
          <p:cNvPr id="7" name="Textfeld 6"/>
          <p:cNvSpPr txBox="1"/>
          <p:nvPr/>
        </p:nvSpPr>
        <p:spPr>
          <a:xfrm>
            <a:off x="1412848" y="1115776"/>
            <a:ext cx="1875835" cy="369332"/>
          </a:xfrm>
          <a:prstGeom prst="rect">
            <a:avLst/>
          </a:prstGeom>
          <a:noFill/>
        </p:spPr>
        <p:txBody>
          <a:bodyPr wrap="none" rtlCol="0">
            <a:spAutoFit/>
          </a:bodyPr>
          <a:lstStyle/>
          <a:p>
            <a:r>
              <a:rPr lang="de-DE" b="1" dirty="0">
                <a:solidFill>
                  <a:srgbClr val="36544F"/>
                </a:solidFill>
                <a:latin typeface="Source Sans Pro" charset="0"/>
                <a:ea typeface="Source Sans Pro" charset="0"/>
                <a:cs typeface="Source Sans Pro" charset="0"/>
              </a:rPr>
              <a:t>NILS </a:t>
            </a:r>
            <a:r>
              <a:rPr lang="de-DE" b="1" dirty="0" smtClean="0">
                <a:solidFill>
                  <a:srgbClr val="36544F"/>
                </a:solidFill>
                <a:latin typeface="Source Sans Pro" charset="0"/>
                <a:ea typeface="Source Sans Pro" charset="0"/>
                <a:cs typeface="Source Sans Pro" charset="0"/>
              </a:rPr>
              <a:t>HARTMANN</a:t>
            </a:r>
          </a:p>
        </p:txBody>
      </p:sp>
      <p:sp>
        <p:nvSpPr>
          <p:cNvPr id="8" name="Rechteck 7"/>
          <p:cNvSpPr/>
          <p:nvPr/>
        </p:nvSpPr>
        <p:spPr>
          <a:xfrm>
            <a:off x="5920632" y="4351446"/>
            <a:ext cx="2694904" cy="369332"/>
          </a:xfrm>
          <a:prstGeom prst="rect">
            <a:avLst/>
          </a:prstGeom>
        </p:spPr>
        <p:txBody>
          <a:bodyPr wrap="none">
            <a:spAutoFit/>
          </a:bodyPr>
          <a:lstStyle/>
          <a:p>
            <a:pPr algn="r"/>
            <a:r>
              <a:rPr lang="de-DE" b="1" dirty="0">
                <a:solidFill>
                  <a:srgbClr val="025249"/>
                </a:solidFill>
              </a:rPr>
              <a:t>http://</a:t>
            </a:r>
            <a:r>
              <a:rPr lang="de-DE" b="1" dirty="0" err="1">
                <a:solidFill>
                  <a:srgbClr val="025249"/>
                </a:solidFill>
              </a:rPr>
              <a:t>bit.ly</a:t>
            </a:r>
            <a:r>
              <a:rPr lang="de-DE" b="1" dirty="0">
                <a:solidFill>
                  <a:srgbClr val="025249"/>
                </a:solidFill>
              </a:rPr>
              <a:t>/</a:t>
            </a:r>
            <a:r>
              <a:rPr lang="de-DE" b="1" dirty="0" err="1">
                <a:solidFill>
                  <a:srgbClr val="025249"/>
                </a:solidFill>
              </a:rPr>
              <a:t>bedcon-react</a:t>
            </a:r>
            <a:endParaRPr lang="de-DE" b="1" dirty="0">
              <a:solidFill>
                <a:srgbClr val="025249"/>
              </a:solidFill>
            </a:endParaRPr>
          </a:p>
        </p:txBody>
      </p:sp>
      <p:sp>
        <p:nvSpPr>
          <p:cNvPr id="10" name="Textfeld 9"/>
          <p:cNvSpPr txBox="1"/>
          <p:nvPr/>
        </p:nvSpPr>
        <p:spPr>
          <a:xfrm>
            <a:off x="1383853" y="1470880"/>
            <a:ext cx="7215567" cy="954107"/>
          </a:xfrm>
          <a:prstGeom prst="rect">
            <a:avLst/>
          </a:prstGeom>
          <a:noFill/>
        </p:spPr>
        <p:txBody>
          <a:bodyPr wrap="square" rtlCol="0">
            <a:spAutoFit/>
          </a:bodyPr>
          <a:lstStyle/>
          <a:p>
            <a:r>
              <a:rPr lang="de-DE" sz="2800" b="1" dirty="0">
                <a:solidFill>
                  <a:srgbClr val="EF7D1D"/>
                </a:solidFill>
                <a:latin typeface="Montserrat" charset="0"/>
                <a:ea typeface="Montserrat" charset="0"/>
                <a:cs typeface="Montserrat" charset="0"/>
              </a:rPr>
              <a:t>RE-THINKING  BEST </a:t>
            </a:r>
            <a:r>
              <a:rPr lang="de-DE" sz="2800" b="1" dirty="0" smtClean="0">
                <a:solidFill>
                  <a:srgbClr val="EF7D1D"/>
                </a:solidFill>
                <a:latin typeface="Montserrat" charset="0"/>
                <a:ea typeface="Montserrat" charset="0"/>
                <a:cs typeface="Montserrat" charset="0"/>
              </a:rPr>
              <a:t>PRACTICES </a:t>
            </a:r>
            <a:r>
              <a:rPr lang="mr-IN" sz="2800" b="1" dirty="0" smtClean="0">
                <a:solidFill>
                  <a:srgbClr val="EF7D1D"/>
                </a:solidFill>
                <a:latin typeface="Montserrat" charset="0"/>
                <a:ea typeface="Montserrat" charset="0"/>
                <a:cs typeface="Montserrat" charset="0"/>
              </a:rPr>
              <a:t>–</a:t>
            </a:r>
            <a:endParaRPr lang="de-DE" sz="2800" b="1" dirty="0" smtClean="0">
              <a:solidFill>
                <a:srgbClr val="EF7D1D"/>
              </a:solidFill>
              <a:latin typeface="Montserrat" charset="0"/>
              <a:ea typeface="Montserrat" charset="0"/>
              <a:cs typeface="Montserrat" charset="0"/>
            </a:endParaRPr>
          </a:p>
          <a:p>
            <a:r>
              <a:rPr lang="de-DE" sz="2800" b="1" dirty="0" smtClean="0">
                <a:solidFill>
                  <a:srgbClr val="36544F"/>
                </a:solidFill>
                <a:latin typeface="Montserrat" charset="0"/>
                <a:ea typeface="Montserrat" charset="0"/>
                <a:cs typeface="Montserrat" charset="0"/>
              </a:rPr>
              <a:t>MODERNE WEB-ANWENDUNGEN MIT</a:t>
            </a:r>
            <a:endParaRPr lang="de-DE" sz="2800" b="1" dirty="0">
              <a:solidFill>
                <a:srgbClr val="36544F"/>
              </a:solidFill>
              <a:latin typeface="Montserrat" charset="0"/>
              <a:ea typeface="Montserrat" charset="0"/>
              <a:cs typeface="Montserrat" charset="0"/>
            </a:endParaRPr>
          </a:p>
        </p:txBody>
      </p:sp>
      <p:pic>
        <p:nvPicPr>
          <p:cNvPr id="2" name="Bild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48081" y="3346869"/>
            <a:ext cx="927100" cy="927100"/>
          </a:xfrm>
          <a:prstGeom prst="rect">
            <a:avLst/>
          </a:prstGeom>
        </p:spPr>
      </p:pic>
      <p:sp>
        <p:nvSpPr>
          <p:cNvPr id="9" name="Textfeld 8"/>
          <p:cNvSpPr txBox="1"/>
          <p:nvPr/>
        </p:nvSpPr>
        <p:spPr>
          <a:xfrm>
            <a:off x="1412848" y="4186521"/>
            <a:ext cx="7215567" cy="461665"/>
          </a:xfrm>
          <a:prstGeom prst="rect">
            <a:avLst/>
          </a:prstGeom>
          <a:noFill/>
        </p:spPr>
        <p:txBody>
          <a:bodyPr wrap="square" rtlCol="0">
            <a:spAutoFit/>
          </a:bodyPr>
          <a:lstStyle/>
          <a:p>
            <a:r>
              <a:rPr lang="de-DE" sz="2400" b="1" dirty="0" smtClean="0">
                <a:solidFill>
                  <a:srgbClr val="36544F"/>
                </a:solidFill>
                <a:latin typeface="Montserrat" charset="0"/>
                <a:ea typeface="Montserrat" charset="0"/>
                <a:cs typeface="Montserrat" charset="0"/>
              </a:rPr>
              <a:t>UND TYPESCRIPT</a:t>
            </a:r>
            <a:endParaRPr lang="de-DE" sz="2400" b="1" dirty="0">
              <a:solidFill>
                <a:srgbClr val="36544F"/>
              </a:solidFill>
              <a:latin typeface="Montserrat" charset="0"/>
              <a:ea typeface="Montserrat" charset="0"/>
              <a:cs typeface="Montserrat" charset="0"/>
            </a:endParaRPr>
          </a:p>
        </p:txBody>
      </p:sp>
    </p:spTree>
    <p:extLst>
      <p:ext uri="{BB962C8B-B14F-4D97-AF65-F5344CB8AC3E}">
        <p14:creationId xmlns:p14="http://schemas.microsoft.com/office/powerpoint/2010/main" val="17902775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Anwendungen aus Komponenten komponiert</a:t>
            </a:r>
            <a:endParaRPr lang="de-DE" dirty="0"/>
          </a:p>
        </p:txBody>
      </p:sp>
      <p:pic>
        <p:nvPicPr>
          <p:cNvPr id="4" name="Bild 3"/>
          <p:cNvPicPr>
            <a:picLocks noChangeAspect="1"/>
          </p:cNvPicPr>
          <p:nvPr/>
        </p:nvPicPr>
        <p:blipFill>
          <a:blip r:embed="rId3"/>
          <a:stretch>
            <a:fillRect/>
          </a:stretch>
        </p:blipFill>
        <p:spPr>
          <a:xfrm>
            <a:off x="622904" y="1229202"/>
            <a:ext cx="3763297" cy="3695018"/>
          </a:xfrm>
          <a:prstGeom prst="rect">
            <a:avLst/>
          </a:prstGeom>
          <a:ln>
            <a:solidFill>
              <a:srgbClr val="E99866"/>
            </a:solidFill>
          </a:ln>
        </p:spPr>
      </p:pic>
      <p:sp>
        <p:nvSpPr>
          <p:cNvPr id="5" name="Rechteck 4"/>
          <p:cNvSpPr/>
          <p:nvPr/>
        </p:nvSpPr>
        <p:spPr>
          <a:xfrm>
            <a:off x="622904" y="1229202"/>
            <a:ext cx="3686206" cy="3627305"/>
          </a:xfrm>
          <a:prstGeom prst="rect">
            <a:avLst/>
          </a:prstGeom>
          <a:noFill/>
          <a:ln w="19050" cmpd="sng">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664182" y="1299209"/>
            <a:ext cx="3565405" cy="254530"/>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7" name="Rechteck 6"/>
          <p:cNvSpPr/>
          <p:nvPr/>
        </p:nvSpPr>
        <p:spPr>
          <a:xfrm>
            <a:off x="664182" y="1677564"/>
            <a:ext cx="3565405" cy="3095625"/>
          </a:xfrm>
          <a:prstGeom prst="rect">
            <a:avLst/>
          </a:prstGeom>
          <a:noFill/>
          <a:ln w="19050" cmpd="sng">
            <a:solidFill>
              <a:srgbClr val="E99866"/>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solidFill>
                <a:srgbClr val="E99866"/>
              </a:solidFill>
            </a:endParaRPr>
          </a:p>
        </p:txBody>
      </p:sp>
      <p:sp>
        <p:nvSpPr>
          <p:cNvPr id="8" name="Rechteck 7"/>
          <p:cNvSpPr/>
          <p:nvPr/>
        </p:nvSpPr>
        <p:spPr>
          <a:xfrm>
            <a:off x="1044532" y="1718839"/>
            <a:ext cx="2987210" cy="2965747"/>
          </a:xfrm>
          <a:prstGeom prst="rect">
            <a:avLst/>
          </a:prstGeom>
          <a:noFill/>
          <a:ln w="19050" cmpd="sng">
            <a:solidFill>
              <a:srgbClr val="025249"/>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4651210" y="1144215"/>
            <a:ext cx="4953000" cy="3807004"/>
          </a:xfrm>
          <a:prstGeom prst="rect">
            <a:avLst/>
          </a:prstGeom>
        </p:spPr>
        <p:txBody>
          <a:bodyPr>
            <a:spAutoFit/>
          </a:bodyPr>
          <a:lstStyle/>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&lt;Navigation /&gt;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a:t>
            </a:r>
            <a:r>
              <a:rPr lang="de-DE" sz="1788" dirty="0">
                <a:solidFill>
                  <a:srgbClr val="025249"/>
                </a:solidFill>
                <a:latin typeface="Source Code Pro" charset="0"/>
                <a:ea typeface="Source Code Pro" charset="0"/>
                <a:cs typeface="Source Code Pro" charset="0"/>
              </a:rPr>
              <a:t>&lt;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 . .</a:t>
            </a:r>
          </a:p>
          <a:p>
            <a:pPr>
              <a:lnSpc>
                <a:spcPct val="150000"/>
              </a:lnSpc>
            </a:pPr>
            <a:r>
              <a:rPr lang="de-DE" sz="1788" dirty="0">
                <a:solidFill>
                  <a:srgbClr val="025249"/>
                </a:solidFill>
                <a:latin typeface="Source Code Pro" charset="0"/>
                <a:ea typeface="Source Code Pro" charset="0"/>
                <a:cs typeface="Source Code Pro" charset="0"/>
              </a:rPr>
              <a:t>    &lt;/</a:t>
            </a:r>
            <a:r>
              <a:rPr lang="de-DE" sz="1788" dirty="0" err="1">
                <a:solidFill>
                  <a:srgbClr val="025249"/>
                </a:solidFill>
                <a:latin typeface="Source Code Pro" charset="0"/>
                <a:ea typeface="Source Code Pro" charset="0"/>
                <a:cs typeface="Source Code Pro" charset="0"/>
              </a:rPr>
              <a:t>PasswordView</a:t>
            </a:r>
            <a:r>
              <a:rPr lang="de-DE" sz="1788" dirty="0">
                <a:solidFill>
                  <a:srgbClr val="025249"/>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ViewContainer</a:t>
            </a:r>
            <a:r>
              <a:rPr lang="de-DE" sz="1788" dirty="0">
                <a:solidFill>
                  <a:srgbClr val="EF7D1D"/>
                </a:solidFill>
                <a:latin typeface="Source Code Pro" charset="0"/>
                <a:ea typeface="Source Code Pro" charset="0"/>
                <a:cs typeface="Source Code Pro" charset="0"/>
              </a:rPr>
              <a:t>&gt;</a:t>
            </a:r>
          </a:p>
          <a:p>
            <a:pPr>
              <a:lnSpc>
                <a:spcPct val="15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Application</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9357116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a:t>
            </a:r>
            <a:endParaRPr lang="de-DE" dirty="0"/>
          </a:p>
        </p:txBody>
      </p:sp>
      <p:sp>
        <p:nvSpPr>
          <p:cNvPr id="3" name="Textfeld 2"/>
          <p:cNvSpPr txBox="1"/>
          <p:nvPr/>
        </p:nvSpPr>
        <p:spPr>
          <a:xfrm>
            <a:off x="368300" y="444500"/>
            <a:ext cx="8712200" cy="4659737"/>
          </a:xfrm>
          <a:prstGeom prst="rect">
            <a:avLst/>
          </a:prstGeom>
          <a:noFill/>
        </p:spPr>
        <p:txBody>
          <a:bodyPr wrap="square" rtlCol="0">
            <a:spAutoFit/>
          </a:bodyPr>
          <a:lstStyle/>
          <a:p>
            <a:pPr>
              <a:lnSpc>
                <a:spcPct val="120000"/>
              </a:lnSpc>
            </a:pPr>
            <a:r>
              <a:rPr lang="de-DE" sz="2800" b="1" dirty="0" err="1" smtClean="0">
                <a:solidFill>
                  <a:srgbClr val="EF7D1D"/>
                </a:solidFill>
                <a:latin typeface="Source Sans Pro Semibold" charset="0"/>
                <a:ea typeface="Source Sans Pro Semibold" charset="0"/>
                <a:cs typeface="Source Sans Pro Semibold" charset="0"/>
              </a:rPr>
              <a:t>React</a:t>
            </a:r>
            <a:r>
              <a:rPr lang="de-DE" sz="2800" b="1" dirty="0" smtClean="0">
                <a:solidFill>
                  <a:srgbClr val="EF7D1D"/>
                </a:solidFill>
                <a:latin typeface="Source Sans Pro Semibold" charset="0"/>
                <a:ea typeface="Source Sans Pro Semibold" charset="0"/>
                <a:cs typeface="Source Sans Pro Semibold" charset="0"/>
              </a:rPr>
              <a:t>-Komponenten</a:t>
            </a: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a:t>
            </a:r>
            <a:r>
              <a:rPr lang="de-DE" sz="2800" dirty="0" smtClean="0">
                <a:solidFill>
                  <a:srgbClr val="EF7D1D"/>
                </a:solidFill>
                <a:latin typeface="Source Sans Pro" charset="0"/>
                <a:ea typeface="Source Sans Pro" charset="0"/>
                <a:cs typeface="Source Sans Pro" charset="0"/>
              </a:rPr>
              <a:t>deklarativ</a:t>
            </a:r>
            <a:r>
              <a:rPr lang="de-DE" sz="2800" dirty="0" smtClean="0">
                <a:solidFill>
                  <a:srgbClr val="025249"/>
                </a:solidFill>
                <a:latin typeface="Source Sans Pro" charset="0"/>
                <a:ea typeface="Source Sans Pro" charset="0"/>
                <a:cs typeface="Source Sans Pro" charset="0"/>
              </a:rPr>
              <a:t> beschrieben</a:t>
            </a: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a:solidFill>
                  <a:srgbClr val="025249"/>
                </a:solidFill>
                <a:latin typeface="Source Sans Pro" charset="0"/>
                <a:ea typeface="Source Sans Pro" charset="0"/>
                <a:cs typeface="Source Sans Pro" charset="0"/>
              </a:rPr>
              <a:t>b</a:t>
            </a:r>
            <a:r>
              <a:rPr lang="de-DE" sz="2800" dirty="0" smtClean="0">
                <a:solidFill>
                  <a:srgbClr val="025249"/>
                </a:solidFill>
                <a:latin typeface="Source Sans Pro" charset="0"/>
                <a:ea typeface="Source Sans Pro" charset="0"/>
                <a:cs typeface="Source Sans Pro" charset="0"/>
              </a:rPr>
              <a:t>estehen aus </a:t>
            </a:r>
            <a:r>
              <a:rPr lang="de-DE" sz="2800" dirty="0" smtClean="0">
                <a:solidFill>
                  <a:srgbClr val="EF7D1D"/>
                </a:solidFill>
                <a:latin typeface="Source Sans Pro" charset="0"/>
                <a:ea typeface="Source Sans Pro" charset="0"/>
                <a:cs typeface="Source Sans Pro" charset="0"/>
              </a:rPr>
              <a:t>Logik und UI</a:t>
            </a:r>
          </a:p>
          <a:p>
            <a:pPr marL="285750" indent="-285750">
              <a:lnSpc>
                <a:spcPct val="120000"/>
              </a:lnSpc>
              <a:buFont typeface="Arial" charset="0"/>
              <a:buChar char="•"/>
            </a:pPr>
            <a:r>
              <a:rPr lang="de-DE" sz="2800" dirty="0" smtClean="0">
                <a:solidFill>
                  <a:srgbClr val="EF7D1D"/>
                </a:solidFill>
                <a:latin typeface="Source Sans Pro" charset="0"/>
                <a:ea typeface="Source Sans Pro" charset="0"/>
                <a:cs typeface="Source Sans Pro" charset="0"/>
              </a:rPr>
              <a:t>keine </a:t>
            </a:r>
            <a:r>
              <a:rPr lang="de-DE" sz="2800" dirty="0" err="1" smtClean="0">
                <a:solidFill>
                  <a:srgbClr val="EF7D1D"/>
                </a:solidFill>
                <a:latin typeface="Source Sans Pro" charset="0"/>
                <a:ea typeface="Source Sans Pro" charset="0"/>
                <a:cs typeface="Source Sans Pro" charset="0"/>
              </a:rPr>
              <a:t>Templatesprache</a:t>
            </a:r>
            <a:endParaRPr lang="de-DE" sz="28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werden immer </a:t>
            </a:r>
            <a:r>
              <a:rPr lang="de-DE" sz="2800" dirty="0" smtClean="0">
                <a:solidFill>
                  <a:srgbClr val="EF7D1D"/>
                </a:solidFill>
                <a:latin typeface="Source Sans Pro" charset="0"/>
                <a:ea typeface="Source Sans Pro" charset="0"/>
                <a:cs typeface="Source Sans Pro" charset="0"/>
              </a:rPr>
              <a:t>komplett gerendert</a:t>
            </a:r>
          </a:p>
          <a:p>
            <a:pPr marL="285750" indent="-285750">
              <a:lnSpc>
                <a:spcPct val="120000"/>
              </a:lnSpc>
              <a:buFont typeface="Arial" charset="0"/>
              <a:buChar char="•"/>
            </a:pPr>
            <a:endParaRPr lang="de-DE" sz="2800" dirty="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800" dirty="0" smtClean="0">
                <a:solidFill>
                  <a:srgbClr val="025249"/>
                </a:solidFill>
                <a:latin typeface="Source Sans Pro" charset="0"/>
                <a:ea typeface="Source Sans Pro" charset="0"/>
                <a:cs typeface="Source Sans Pro" charset="0"/>
              </a:rPr>
              <a:t>können auf dem </a:t>
            </a:r>
            <a:r>
              <a:rPr lang="de-DE" sz="2800" dirty="0" smtClean="0">
                <a:solidFill>
                  <a:srgbClr val="EF7D1D"/>
                </a:solidFill>
                <a:latin typeface="Source Sans Pro" charset="0"/>
                <a:ea typeface="Source Sans Pro" charset="0"/>
                <a:cs typeface="Source Sans Pro" charset="0"/>
              </a:rPr>
              <a:t>Server gerendert </a:t>
            </a:r>
            <a:r>
              <a:rPr lang="de-DE" sz="2800" dirty="0" smtClean="0">
                <a:solidFill>
                  <a:srgbClr val="025249"/>
                </a:solidFill>
                <a:latin typeface="Source Sans Pro" charset="0"/>
                <a:ea typeface="Source Sans Pro" charset="0"/>
                <a:cs typeface="Source Sans Pro" charset="0"/>
              </a:rPr>
              <a:t>werden („universal </a:t>
            </a:r>
            <a:r>
              <a:rPr lang="de-DE" sz="2800" dirty="0" err="1" smtClean="0">
                <a:solidFill>
                  <a:srgbClr val="025249"/>
                </a:solidFill>
                <a:latin typeface="Source Sans Pro" charset="0"/>
                <a:ea typeface="Source Sans Pro" charset="0"/>
                <a:cs typeface="Source Sans Pro" charset="0"/>
              </a:rPr>
              <a:t>webapps</a:t>
            </a:r>
            <a:r>
              <a:rPr lang="de-DE" sz="2800" dirty="0" smtClean="0">
                <a:solidFill>
                  <a:srgbClr val="025249"/>
                </a:solidFill>
                <a:latin typeface="Source Sans Pro" charset="0"/>
                <a:ea typeface="Source Sans Pro" charset="0"/>
                <a:cs typeface="Source Sans Pro" charset="0"/>
              </a:rPr>
              <a:t>“)</a:t>
            </a:r>
          </a:p>
          <a:p>
            <a:pPr marL="285750" indent="-285750">
              <a:buFontTx/>
              <a:buChar char="-"/>
            </a:pPr>
            <a:endParaRPr lang="de-DE" sz="28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6122407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err="1" smtClean="0"/>
              <a:t>React</a:t>
            </a:r>
            <a:r>
              <a:rPr lang="de-DE" dirty="0" smtClean="0"/>
              <a:t> Schritt für Schritt</a:t>
            </a:r>
            <a:endParaRPr lang="de-DE" dirty="0"/>
          </a:p>
        </p:txBody>
      </p:sp>
      <p:pic>
        <p:nvPicPr>
          <p:cNvPr id="4" name="Bild 3"/>
          <p:cNvPicPr>
            <a:picLocks noChangeAspect="1"/>
          </p:cNvPicPr>
          <p:nvPr/>
        </p:nvPicPr>
        <p:blipFill rotWithShape="1">
          <a:blip r:embed="rId2"/>
          <a:srcRect r="11261" b="40560"/>
          <a:stretch/>
        </p:blipFill>
        <p:spPr>
          <a:xfrm>
            <a:off x="2963732" y="1263771"/>
            <a:ext cx="3978537" cy="467809"/>
          </a:xfrm>
          <a:prstGeom prst="rect">
            <a:avLst/>
          </a:prstGeom>
        </p:spPr>
      </p:pic>
      <p:pic>
        <p:nvPicPr>
          <p:cNvPr id="5" name="Bild 4"/>
          <p:cNvPicPr>
            <a:picLocks noChangeAspect="1"/>
          </p:cNvPicPr>
          <p:nvPr/>
        </p:nvPicPr>
        <p:blipFill>
          <a:blip r:embed="rId3"/>
          <a:stretch>
            <a:fillRect/>
          </a:stretch>
        </p:blipFill>
        <p:spPr>
          <a:xfrm>
            <a:off x="2963732" y="2283511"/>
            <a:ext cx="3978537" cy="650188"/>
          </a:xfrm>
          <a:prstGeom prst="rect">
            <a:avLst/>
          </a:prstGeom>
        </p:spPr>
      </p:pic>
      <p:pic>
        <p:nvPicPr>
          <p:cNvPr id="6" name="Bild 5"/>
          <p:cNvPicPr>
            <a:picLocks noChangeAspect="1"/>
          </p:cNvPicPr>
          <p:nvPr/>
        </p:nvPicPr>
        <p:blipFill rotWithShape="1">
          <a:blip r:embed="rId4"/>
          <a:srcRect b="62443"/>
          <a:stretch/>
        </p:blipFill>
        <p:spPr>
          <a:xfrm>
            <a:off x="2968341" y="3574936"/>
            <a:ext cx="3969319" cy="1396484"/>
          </a:xfrm>
          <a:prstGeom prst="rect">
            <a:avLst/>
          </a:prstGeom>
        </p:spPr>
      </p:pic>
    </p:spTree>
    <p:extLst>
      <p:ext uri="{BB962C8B-B14F-4D97-AF65-F5344CB8AC3E}">
        <p14:creationId xmlns:p14="http://schemas.microsoft.com/office/powerpoint/2010/main" val="14284329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Die JSX Spracherweiterung</a:t>
            </a:r>
            <a:endParaRPr lang="de-DE" dirty="0"/>
          </a:p>
        </p:txBody>
      </p:sp>
      <p:sp>
        <p:nvSpPr>
          <p:cNvPr id="8" name="Rechteck 7"/>
          <p:cNvSpPr/>
          <p:nvPr/>
        </p:nvSpPr>
        <p:spPr>
          <a:xfrm>
            <a:off x="192309" y="1794715"/>
            <a:ext cx="9317451" cy="2192908"/>
          </a:xfrm>
          <a:prstGeom prst="rect">
            <a:avLst/>
          </a:prstGeom>
        </p:spPr>
        <p:txBody>
          <a:bodyPr wrap="square">
            <a:spAutoFit/>
          </a:bodyPr>
          <a:lstStyle/>
          <a:p>
            <a:pPr>
              <a:lnSpc>
                <a:spcPct val="120000"/>
              </a:lnSpc>
            </a:pPr>
            <a:r>
              <a:rPr lang="de-DE" sz="2275" b="1" dirty="0">
                <a:solidFill>
                  <a:srgbClr val="EF7D1D"/>
                </a:solidFill>
                <a:latin typeface="Source Sans Pro Semibold" charset="0"/>
                <a:ea typeface="Source Sans Pro Semibold" charset="0"/>
                <a:cs typeface="Source Sans Pro Semibold" charset="0"/>
              </a:rPr>
              <a:t>Anstatt einer Template Sprache: </a:t>
            </a:r>
            <a:r>
              <a:rPr lang="de-DE" sz="2275" b="1" dirty="0">
                <a:solidFill>
                  <a:srgbClr val="025249"/>
                </a:solidFill>
                <a:latin typeface="Source Sans Pro Semibold" charset="0"/>
                <a:ea typeface="Source Sans Pro Semibold" charset="0"/>
                <a:cs typeface="Source Sans Pro Semibold" charset="0"/>
              </a:rPr>
              <a:t>HTML in JavaScript integrieren</a:t>
            </a:r>
            <a:endParaRPr lang="de-DE" sz="2275" b="1" dirty="0">
              <a:solidFill>
                <a:srgbClr val="EF7D1D"/>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Erlaubt Schreiben von HTML-artigen Ausdrücken im JavaScript-Code</a:t>
            </a: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Wird zu regulärem JavaScript Code </a:t>
            </a:r>
            <a:r>
              <a:rPr lang="de-DE" sz="2275" b="1" dirty="0" err="1" smtClean="0">
                <a:solidFill>
                  <a:srgbClr val="025249"/>
                </a:solidFill>
                <a:latin typeface="Source Sans Pro Semibold" charset="0"/>
                <a:ea typeface="Source Sans Pro Semibold" charset="0"/>
                <a:cs typeface="Source Sans Pro Semibold" charset="0"/>
              </a:rPr>
              <a:t>compiliert</a:t>
            </a:r>
            <a:r>
              <a:rPr lang="de-DE" sz="2275" b="1" dirty="0" smtClean="0">
                <a:solidFill>
                  <a:srgbClr val="025249"/>
                </a:solidFill>
                <a:latin typeface="Source Sans Pro Semibold" charset="0"/>
                <a:ea typeface="Source Sans Pro Semibold" charset="0"/>
                <a:cs typeface="Source Sans Pro Semibold" charset="0"/>
              </a:rPr>
              <a:t> (z.B. Babel, </a:t>
            </a:r>
            <a:r>
              <a:rPr lang="de-DE" sz="2275" b="1" dirty="0" err="1" smtClean="0">
                <a:solidFill>
                  <a:srgbClr val="025249"/>
                </a:solidFill>
                <a:latin typeface="Source Sans Pro Semibold" charset="0"/>
                <a:ea typeface="Source Sans Pro Semibold" charset="0"/>
                <a:cs typeface="Source Sans Pro Semibold" charset="0"/>
              </a:rPr>
              <a:t>TypeScript</a:t>
            </a:r>
            <a:r>
              <a:rPr lang="de-DE" sz="2275" b="1" dirty="0" smtClean="0">
                <a:solidFill>
                  <a:srgbClr val="025249"/>
                </a:solidFill>
                <a:latin typeface="Source Sans Pro Semibold" charset="0"/>
                <a:ea typeface="Source Sans Pro Semibold" charset="0"/>
                <a:cs typeface="Source Sans Pro Semibold" charset="0"/>
              </a:rPr>
              <a:t>)</a:t>
            </a:r>
            <a:endParaRPr lang="de-DE" sz="2275" b="1" dirty="0">
              <a:solidFill>
                <a:srgbClr val="025249"/>
              </a:solidFill>
              <a:latin typeface="Source Sans Pro Semibold" charset="0"/>
              <a:ea typeface="Source Sans Pro Semibold" charset="0"/>
              <a:cs typeface="Source Sans Pro Semibold" charset="0"/>
            </a:endParaRPr>
          </a:p>
          <a:p>
            <a:pPr marL="232172" indent="-232172">
              <a:lnSpc>
                <a:spcPct val="120000"/>
              </a:lnSpc>
              <a:buFont typeface="Arial" charset="0"/>
              <a:buChar char="•"/>
            </a:pPr>
            <a:r>
              <a:rPr lang="de-DE" sz="2275" b="1" dirty="0">
                <a:solidFill>
                  <a:srgbClr val="025249"/>
                </a:solidFill>
                <a:latin typeface="Source Sans Pro Semibold" charset="0"/>
                <a:ea typeface="Source Sans Pro Semibold" charset="0"/>
                <a:cs typeface="Source Sans Pro Semibold" charset="0"/>
              </a:rPr>
              <a:t>Optional</a:t>
            </a:r>
          </a:p>
          <a:p>
            <a:pPr marL="232172" indent="-232172">
              <a:lnSpc>
                <a:spcPct val="120000"/>
              </a:lnSpc>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
        <p:nvSpPr>
          <p:cNvPr id="3" name="Rechteck 2"/>
          <p:cNvSpPr/>
          <p:nvPr/>
        </p:nvSpPr>
        <p:spPr>
          <a:xfrm>
            <a:off x="192309" y="4377225"/>
            <a:ext cx="7900893"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const</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a:solidFill>
                  <a:srgbClr val="EF7D1D"/>
                </a:solidFill>
                <a:latin typeface="Source Code Pro Medium" charset="0"/>
                <a:ea typeface="Source Code Pro Medium" charset="0"/>
                <a:cs typeface="Source Code Pro Medium" charset="0"/>
              </a:rPr>
              <a:t>&lt;h1&gt;</a:t>
            </a:r>
            <a:r>
              <a:rPr lang="de-DE" dirty="0" err="1">
                <a:solidFill>
                  <a:srgbClr val="EF7D1D"/>
                </a:solidFill>
                <a:latin typeface="Source Code Pro Medium" charset="0"/>
                <a:ea typeface="Source Code Pro Medium" charset="0"/>
                <a:cs typeface="Source Code Pro Medium" charset="0"/>
              </a:rPr>
              <a:t>Hello</a:t>
            </a:r>
            <a:r>
              <a:rPr lang="de-DE" dirty="0">
                <a:solidFill>
                  <a:srgbClr val="EF7D1D"/>
                </a:solidFill>
                <a:latin typeface="Source Code Pro Medium" charset="0"/>
                <a:ea typeface="Source Code Pro Medium" charset="0"/>
                <a:cs typeface="Source Code Pro Medium" charset="0"/>
              </a:rPr>
              <a:t>, </a:t>
            </a:r>
            <a:r>
              <a:rPr lang="de-DE" dirty="0">
                <a:solidFill>
                  <a:srgbClr val="41719C"/>
                </a:solidFill>
                <a:latin typeface="Source Code Pro Medium" charset="0"/>
                <a:ea typeface="Source Code Pro Medium" charset="0"/>
                <a:cs typeface="Source Code Pro Medium" charset="0"/>
              </a:rPr>
              <a:t>{</a:t>
            </a:r>
            <a:r>
              <a:rPr lang="de-DE" dirty="0" err="1">
                <a:solidFill>
                  <a:srgbClr val="41719C"/>
                </a:solidFill>
                <a:latin typeface="Source Code Pro Medium" charset="0"/>
                <a:ea typeface="Source Code Pro Medium" charset="0"/>
                <a:cs typeface="Source Code Pro Medium" charset="0"/>
              </a:rPr>
              <a:t>name</a:t>
            </a:r>
            <a:r>
              <a:rPr lang="de-DE" dirty="0">
                <a:solidFill>
                  <a:srgbClr val="41719C"/>
                </a:solidFill>
                <a:latin typeface="Source Code Pro Medium" charset="0"/>
                <a:ea typeface="Source Code Pro Medium" charset="0"/>
                <a:cs typeface="Source Code Pro Medium" charset="0"/>
              </a:rPr>
              <a:t>}</a:t>
            </a:r>
            <a:r>
              <a:rPr lang="de-DE" dirty="0">
                <a:solidFill>
                  <a:srgbClr val="EF7D1D"/>
                </a:solidFill>
                <a:latin typeface="Source Code Pro Medium" charset="0"/>
                <a:ea typeface="Source Code Pro Medium" charset="0"/>
                <a:cs typeface="Source Code Pro Medium" charset="0"/>
              </a:rPr>
              <a:t>&lt;/h1&gt;</a:t>
            </a:r>
            <a:r>
              <a:rPr lang="de-DE" dirty="0">
                <a:solidFill>
                  <a:srgbClr val="025249"/>
                </a:solidFill>
                <a:latin typeface="Source Code Pro Medium" charset="0"/>
                <a:ea typeface="Source Code Pro Medium" charset="0"/>
                <a:cs typeface="Source Code Pro Medium" charset="0"/>
              </a:rPr>
              <a:t>;</a:t>
            </a:r>
          </a:p>
        </p:txBody>
      </p:sp>
      <p:sp>
        <p:nvSpPr>
          <p:cNvPr id="9" name="Rechteck 8"/>
          <p:cNvSpPr/>
          <p:nvPr/>
        </p:nvSpPr>
        <p:spPr>
          <a:xfrm>
            <a:off x="192309" y="5359298"/>
            <a:ext cx="9317451" cy="646331"/>
          </a:xfrm>
          <a:prstGeom prst="rect">
            <a:avLst/>
          </a:prstGeom>
        </p:spPr>
        <p:txBody>
          <a:bodyPr wrap="square">
            <a:spAutoFit/>
          </a:bodyPr>
          <a:lstStyle/>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Lemmy</a:t>
            </a:r>
            <a:r>
              <a:rPr lang="de-DE" dirty="0">
                <a:solidFill>
                  <a:srgbClr val="025249"/>
                </a:solidFill>
                <a:latin typeface="Source Code Pro Medium" charset="0"/>
                <a:ea typeface="Source Code Pro Medium" charset="0"/>
                <a:cs typeface="Source Code Pro Medium" charset="0"/>
              </a:rPr>
              <a:t>';</a:t>
            </a:r>
          </a:p>
          <a:p>
            <a:r>
              <a:rPr lang="de-DE" dirty="0" err="1">
                <a:solidFill>
                  <a:srgbClr val="025249"/>
                </a:solidFill>
                <a:latin typeface="Source Code Pro Medium" charset="0"/>
                <a:ea typeface="Source Code Pro Medium" charset="0"/>
                <a:cs typeface="Source Code Pro Medium" charset="0"/>
              </a:rPr>
              <a:t>var</a:t>
            </a:r>
            <a:r>
              <a:rPr lang="de-DE" dirty="0">
                <a:solidFill>
                  <a:srgbClr val="025249"/>
                </a:solidFill>
                <a:latin typeface="Source Code Pro Medium" charset="0"/>
                <a:ea typeface="Source Code Pro Medium" charset="0"/>
                <a:cs typeface="Source Code Pro Medium" charset="0"/>
              </a:rPr>
              <a:t> </a:t>
            </a:r>
            <a:r>
              <a:rPr lang="de-DE" dirty="0" err="1">
                <a:solidFill>
                  <a:srgbClr val="025249"/>
                </a:solidFill>
                <a:latin typeface="Source Code Pro Medium" charset="0"/>
                <a:ea typeface="Source Code Pro Medium" charset="0"/>
                <a:cs typeface="Source Code Pro Medium" charset="0"/>
              </a:rPr>
              <a:t>greeting</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React.createElement</a:t>
            </a:r>
            <a:r>
              <a:rPr lang="de-DE" dirty="0">
                <a:solidFill>
                  <a:srgbClr val="025249"/>
                </a:solidFill>
                <a:latin typeface="Source Code Pro Medium" charset="0"/>
                <a:ea typeface="Source Code Pro Medium" charset="0"/>
                <a:cs typeface="Source Code Pro Medium" charset="0"/>
              </a:rPr>
              <a:t>('h1', null, '</a:t>
            </a:r>
            <a:r>
              <a:rPr lang="de-DE" dirty="0" err="1">
                <a:solidFill>
                  <a:srgbClr val="025249"/>
                </a:solidFill>
                <a:latin typeface="Source Code Pro Medium" charset="0"/>
                <a:ea typeface="Source Code Pro Medium" charset="0"/>
                <a:cs typeface="Source Code Pro Medium" charset="0"/>
              </a:rPr>
              <a:t>Hello</a:t>
            </a:r>
            <a:r>
              <a:rPr lang="de-DE" dirty="0">
                <a:solidFill>
                  <a:srgbClr val="025249"/>
                </a:solidFill>
                <a:latin typeface="Source Code Pro Medium" charset="0"/>
                <a:ea typeface="Source Code Pro Medium" charset="0"/>
                <a:cs typeface="Source Code Pro Medium" charset="0"/>
              </a:rPr>
              <a:t>, ', </a:t>
            </a:r>
            <a:r>
              <a:rPr lang="de-DE" dirty="0" err="1">
                <a:solidFill>
                  <a:srgbClr val="025249"/>
                </a:solidFill>
                <a:latin typeface="Source Code Pro Medium" charset="0"/>
                <a:ea typeface="Source Code Pro Medium" charset="0"/>
                <a:cs typeface="Source Code Pro Medium" charset="0"/>
              </a:rPr>
              <a:t>name</a:t>
            </a:r>
            <a:r>
              <a:rPr lang="de-DE" dirty="0">
                <a:solidFill>
                  <a:srgbClr val="025249"/>
                </a:solidFill>
                <a:latin typeface="Source Code Pro Medium" charset="0"/>
                <a:ea typeface="Source Code Pro Medium" charset="0"/>
                <a:cs typeface="Source Code Pro Medium" charset="0"/>
              </a:rPr>
              <a:t>);</a:t>
            </a:r>
          </a:p>
        </p:txBody>
      </p:sp>
      <p:sp>
        <p:nvSpPr>
          <p:cNvPr id="10" name="Rechteck 9"/>
          <p:cNvSpPr/>
          <p:nvPr/>
        </p:nvSpPr>
        <p:spPr>
          <a:xfrm>
            <a:off x="192310" y="4179949"/>
            <a:ext cx="546945"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JSX</a:t>
            </a:r>
            <a:endParaRPr lang="de-DE" dirty="0"/>
          </a:p>
        </p:txBody>
      </p:sp>
      <p:sp>
        <p:nvSpPr>
          <p:cNvPr id="11" name="Rechteck 10"/>
          <p:cNvSpPr/>
          <p:nvPr/>
        </p:nvSpPr>
        <p:spPr>
          <a:xfrm>
            <a:off x="192310" y="5129876"/>
            <a:ext cx="2480166" cy="369332"/>
          </a:xfrm>
          <a:prstGeom prst="rect">
            <a:avLst/>
          </a:prstGeom>
        </p:spPr>
        <p:txBody>
          <a:bodyPr wrap="none">
            <a:spAutoFit/>
          </a:bodyPr>
          <a:lstStyle/>
          <a:p>
            <a:r>
              <a:rPr lang="de-DE" b="1" dirty="0">
                <a:solidFill>
                  <a:srgbClr val="EF7D1D"/>
                </a:solidFill>
                <a:latin typeface="Source Sans Pro Semibold" charset="0"/>
                <a:ea typeface="Source Sans Pro Semibold" charset="0"/>
                <a:cs typeface="Source Sans Pro Semibold" charset="0"/>
              </a:rPr>
              <a:t>Übersetztes JavaScript</a:t>
            </a:r>
            <a:endParaRPr lang="de-DE" dirty="0"/>
          </a:p>
        </p:txBody>
      </p:sp>
    </p:spTree>
    <p:extLst>
      <p:ext uri="{BB962C8B-B14F-4D97-AF65-F5344CB8AC3E}">
        <p14:creationId xmlns:p14="http://schemas.microsoft.com/office/powerpoint/2010/main" val="1838006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Eine </a:t>
            </a:r>
            <a:r>
              <a:rPr lang="de-DE" dirty="0" err="1" smtClean="0"/>
              <a:t>React</a:t>
            </a:r>
            <a:r>
              <a:rPr lang="de-DE" dirty="0" smtClean="0"/>
              <a:t> Komponente: Als Funktion</a:t>
            </a:r>
            <a:endParaRPr lang="de-DE" dirty="0"/>
          </a:p>
        </p:txBody>
      </p:sp>
      <p:sp>
        <p:nvSpPr>
          <p:cNvPr id="4" name="Rechteck 3"/>
          <p:cNvSpPr/>
          <p:nvPr/>
        </p:nvSpPr>
        <p:spPr>
          <a:xfrm>
            <a:off x="2987406" y="3527630"/>
            <a:ext cx="5537821" cy="1800493"/>
          </a:xfrm>
          <a:prstGeom prst="rect">
            <a:avLst/>
          </a:prstGeom>
        </p:spPr>
        <p:txBody>
          <a:bodyPr wrap="square" lIns="0" tIns="0" rIns="0" bIns="0">
            <a:spAutoFit/>
          </a:bodyPr>
          <a:lstStyle/>
          <a:p>
            <a:r>
              <a:rPr lang="de-DE" sz="1950" dirty="0" err="1">
                <a:solidFill>
                  <a:srgbClr val="EF7D1D"/>
                </a:solidFill>
                <a:latin typeface="Source Code Pro Medium" charset="0"/>
                <a:ea typeface="Source Code Pro Medium" charset="0"/>
                <a:cs typeface="Source Code Pro Medium" charset="0"/>
              </a:rPr>
              <a:t>function</a:t>
            </a:r>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a:t>
            </a:r>
          </a:p>
          <a:p>
            <a:r>
              <a:rPr lang="de-DE" sz="1950" dirty="0">
                <a:solidFill>
                  <a:srgbClr val="EF7D1D"/>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return</a:t>
            </a:r>
            <a:r>
              <a:rPr lang="de-DE" sz="1950" dirty="0">
                <a:solidFill>
                  <a:srgbClr val="EF7D1D"/>
                </a:solidFill>
                <a:latin typeface="Source Code Pro Medium" charset="0"/>
                <a:ea typeface="Source Code Pro Medium" charset="0"/>
                <a:cs typeface="Source Code Pro Medium" charset="0"/>
              </a:rPr>
              <a:t> </a:t>
            </a:r>
            <a:r>
              <a:rPr lang="de-DE" sz="1950" dirty="0">
                <a:solidFill>
                  <a:srgbClr val="36544F"/>
                </a:solidFill>
                <a:latin typeface="Source Code Pro Medium" charset="0"/>
                <a:ea typeface="Source Code Pro Medium" charset="0"/>
                <a:cs typeface="Source Code Pro Medium" charset="0"/>
              </a:rPr>
              <a:t>&lt;div</a:t>
            </a:r>
          </a:p>
          <a:p>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className</a:t>
            </a:r>
            <a:r>
              <a:rPr lang="de-DE" sz="1950" dirty="0">
                <a:solidFill>
                  <a:srgbClr val="36544F"/>
                </a:solidFill>
                <a:latin typeface="Source Code Pro Medium" charset="0"/>
                <a:ea typeface="Source Code Pro Medium" charset="0"/>
                <a:cs typeface="Source Code Pro Medium" charset="0"/>
              </a:rPr>
              <a:t>="</a:t>
            </a:r>
            <a:r>
              <a:rPr lang="de-DE" sz="1950" dirty="0" err="1">
                <a:solidFill>
                  <a:srgbClr val="36544F"/>
                </a:solidFill>
                <a:latin typeface="Source Code Pro Medium" charset="0"/>
                <a:ea typeface="Source Code Pro Medium" charset="0"/>
                <a:cs typeface="Source Code Pro Medium" charset="0"/>
              </a:rPr>
              <a:t>CheckLabel-unchecked</a:t>
            </a:r>
            <a:r>
              <a:rPr lang="de-DE" sz="1950" dirty="0">
                <a:solidFill>
                  <a:srgbClr val="36544F"/>
                </a:solidFill>
                <a:latin typeface="Source Code Pro Medium" charset="0"/>
                <a:ea typeface="Source Code Pro Medium" charset="0"/>
                <a:cs typeface="Source Code Pro Medium" charset="0"/>
              </a:rPr>
              <a:t>"&gt;</a:t>
            </a:r>
          </a:p>
          <a:p>
            <a:r>
              <a:rPr lang="de-DE" sz="1950" dirty="0">
                <a:solidFill>
                  <a:srgbClr val="36544F"/>
                </a:solidFill>
                <a:latin typeface="Source Code Pro Medium" charset="0"/>
                <a:ea typeface="Source Code Pro Medium" charset="0"/>
                <a:cs typeface="Source Code Pro Medium" charset="0"/>
              </a:rPr>
              <a:t>    At least 8 </a:t>
            </a:r>
            <a:r>
              <a:rPr lang="de-DE" sz="1950" dirty="0" err="1">
                <a:solidFill>
                  <a:srgbClr val="36544F"/>
                </a:solidFill>
                <a:latin typeface="Source Code Pro Medium" charset="0"/>
                <a:ea typeface="Source Code Pro Medium" charset="0"/>
                <a:cs typeface="Source Code Pro Medium" charset="0"/>
              </a:rPr>
              <a:t>characters</a:t>
            </a:r>
            <a:r>
              <a:rPr lang="de-DE" sz="1950" dirty="0">
                <a:solidFill>
                  <a:srgbClr val="36544F"/>
                </a:solidFill>
                <a:latin typeface="Source Code Pro Medium" charset="0"/>
                <a:ea typeface="Source Code Pro Medium" charset="0"/>
                <a:cs typeface="Source Code Pro Medium" charset="0"/>
              </a:rPr>
              <a:t> </a:t>
            </a:r>
            <a:r>
              <a:rPr lang="de-DE" sz="1950" dirty="0" err="1">
                <a:solidFill>
                  <a:srgbClr val="36544F"/>
                </a:solidFill>
                <a:latin typeface="Source Code Pro Medium" charset="0"/>
                <a:ea typeface="Source Code Pro Medium" charset="0"/>
                <a:cs typeface="Source Code Pro Medium" charset="0"/>
              </a:rPr>
              <a:t>long</a:t>
            </a:r>
            <a:r>
              <a:rPr lang="de-DE" sz="1950" dirty="0">
                <a:solidFill>
                  <a:srgbClr val="36544F"/>
                </a:solidFill>
                <a:latin typeface="Source Code Pro Medium" charset="0"/>
                <a:ea typeface="Source Code Pro Medium" charset="0"/>
                <a:cs typeface="Source Code Pro Medium" charset="0"/>
              </a:rPr>
              <a:t>.</a:t>
            </a:r>
          </a:p>
          <a:p>
            <a:r>
              <a:rPr lang="de-DE" sz="1950" dirty="0">
                <a:solidFill>
                  <a:srgbClr val="36544F"/>
                </a:solidFill>
                <a:latin typeface="Source Code Pro Medium" charset="0"/>
                <a:ea typeface="Source Code Pro Medium" charset="0"/>
                <a:cs typeface="Source Code Pro Medium" charset="0"/>
              </a:rPr>
              <a:t>  &lt;/div</a:t>
            </a:r>
            <a:r>
              <a:rPr lang="de-DE" sz="1950" dirty="0">
                <a:solidFill>
                  <a:srgbClr val="025249"/>
                </a:solidFill>
                <a:latin typeface="Source Code Pro Medium" charset="0"/>
                <a:ea typeface="Source Code Pro Medium" charset="0"/>
                <a:cs typeface="Source Code Pro Medium" charset="0"/>
              </a:rPr>
              <a:t>&gt;</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2"/>
          <a:srcRect r="11261" b="40560"/>
          <a:stretch/>
        </p:blipFill>
        <p:spPr>
          <a:xfrm>
            <a:off x="2987406" y="1703730"/>
            <a:ext cx="3931189" cy="462241"/>
          </a:xfrm>
          <a:prstGeom prst="rect">
            <a:avLst/>
          </a:prstGeom>
        </p:spPr>
      </p:pic>
      <p:sp>
        <p:nvSpPr>
          <p:cNvPr id="5" name="Rechteck 4"/>
          <p:cNvSpPr/>
          <p:nvPr/>
        </p:nvSpPr>
        <p:spPr>
          <a:xfrm>
            <a:off x="7893884" y="3554561"/>
            <a:ext cx="1778311" cy="342401"/>
          </a:xfrm>
          <a:prstGeom prst="rect">
            <a:avLst/>
          </a:prstGeom>
        </p:spPr>
        <p:txBody>
          <a:bodyPr wrap="square">
            <a:spAutoFit/>
          </a:bodyPr>
          <a:lstStyle/>
          <a:p>
            <a:pPr algn="ctr"/>
            <a:r>
              <a:rPr lang="de-DE" sz="1625" b="1">
                <a:solidFill>
                  <a:srgbClr val="EF7D1D"/>
                </a:solidFill>
                <a:latin typeface="Source Sans Pro Semibold" charset="0"/>
                <a:ea typeface="Source Sans Pro Semibold" charset="0"/>
                <a:cs typeface="Source Sans Pro Semibold" charset="0"/>
              </a:rPr>
              <a:t>JSX</a:t>
            </a:r>
            <a:endParaRPr lang="de-DE" sz="1625" b="1" dirty="0">
              <a:solidFill>
                <a:srgbClr val="EF7D1D"/>
              </a:solidFill>
              <a:latin typeface="Source Sans Pro Semibold" charset="0"/>
              <a:ea typeface="Source Sans Pro Semibold" charset="0"/>
              <a:cs typeface="Source Sans Pro Semibold" charset="0"/>
            </a:endParaRPr>
          </a:p>
        </p:txBody>
      </p:sp>
      <p:sp>
        <p:nvSpPr>
          <p:cNvPr id="7" name="Rechteck 6"/>
          <p:cNvSpPr/>
          <p:nvPr/>
        </p:nvSpPr>
        <p:spPr>
          <a:xfrm>
            <a:off x="103155" y="3527630"/>
            <a:ext cx="2442687"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Komponentenfunktion</a:t>
            </a:r>
          </a:p>
        </p:txBody>
      </p:sp>
      <p:sp>
        <p:nvSpPr>
          <p:cNvPr id="8" name="Rechteck 7"/>
          <p:cNvSpPr/>
          <p:nvPr/>
        </p:nvSpPr>
        <p:spPr>
          <a:xfrm>
            <a:off x="103155" y="1784810"/>
            <a:ext cx="2884251" cy="369332"/>
          </a:xfrm>
          <a:prstGeom prst="rect">
            <a:avLst/>
          </a:prstGeom>
        </p:spPr>
        <p:txBody>
          <a:bodyPr wrap="square">
            <a:spAutoFit/>
          </a:bodyPr>
          <a:lstStyle/>
          <a:p>
            <a:r>
              <a:rPr lang="de-DE" b="1" dirty="0">
                <a:solidFill>
                  <a:srgbClr val="025249"/>
                </a:solidFill>
                <a:latin typeface="Source Sans Pro Semibold" charset="0"/>
                <a:ea typeface="Source Sans Pro Semibold" charset="0"/>
                <a:cs typeface="Source Sans Pro Semibold" charset="0"/>
              </a:rPr>
              <a:t>Komponente </a:t>
            </a:r>
            <a:r>
              <a:rPr lang="de-DE" b="1" dirty="0" err="1">
                <a:solidFill>
                  <a:srgbClr val="025249"/>
                </a:solidFill>
                <a:latin typeface="Source Sans Pro Semibold" charset="0"/>
                <a:ea typeface="Source Sans Pro Semibold" charset="0"/>
                <a:cs typeface="Source Sans Pro Semibold" charset="0"/>
              </a:rPr>
              <a:t>CheckLabel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771110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100575"/>
          </a:xfrm>
          <a:prstGeom prst="rect">
            <a:avLst/>
          </a:prstGeom>
        </p:spPr>
        <p:txBody>
          <a:bodyPr wrap="square" lIns="0" tIns="0" rIns="0" bIns="0">
            <a:spAutoFit/>
          </a:bodyPr>
          <a:lstStyle/>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 . .&lt;/</a:t>
            </a:r>
            <a:r>
              <a:rPr lang="de-DE" sz="1950" dirty="0" err="1">
                <a:solidFill>
                  <a:srgbClr val="025249"/>
                </a:solidFill>
                <a:latin typeface="Source Code Pro Medium" charset="0"/>
                <a:ea typeface="Source Code Pro Medium" charset="0"/>
                <a:cs typeface="Source Code Pro Medium" charset="0"/>
              </a:rPr>
              <a:t>head</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&lt;div </a:t>
            </a:r>
            <a:r>
              <a:rPr lang="de-DE" sz="1950" dirty="0" err="1">
                <a:solidFill>
                  <a:srgbClr val="EF7D1D"/>
                </a:solidFill>
                <a:latin typeface="Source Code Pro Medium" charset="0"/>
                <a:ea typeface="Source Code Pro Medium" charset="0"/>
                <a:cs typeface="Source Code Pro Medium" charset="0"/>
              </a:rPr>
              <a:t>id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mount</a:t>
            </a:r>
            <a:r>
              <a:rPr lang="de-DE" sz="1950" dirty="0">
                <a:solidFill>
                  <a:srgbClr val="EF7D1D"/>
                </a:solidFill>
                <a:latin typeface="Source Code Pro Medium" charset="0"/>
                <a:ea typeface="Source Code Pro Medium" charset="0"/>
                <a:cs typeface="Source Code Pro Medium" charset="0"/>
              </a:rPr>
              <a:t>“&gt;&lt;/div&gt;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body</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src</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dist.js</a:t>
            </a:r>
            <a:r>
              <a:rPr lang="de-DE" sz="1950" dirty="0">
                <a:solidFill>
                  <a:srgbClr val="025249"/>
                </a:solidFill>
                <a:latin typeface="Source Code Pro Medium" charset="0"/>
                <a:ea typeface="Source Code Pro Medium" charset="0"/>
                <a:cs typeface="Source Code Pro Medium" charset="0"/>
              </a:rPr>
              <a:t>“&gt;&lt;/</a:t>
            </a:r>
            <a:r>
              <a:rPr lang="de-DE" sz="1950" dirty="0" err="1">
                <a:solidFill>
                  <a:srgbClr val="025249"/>
                </a:solidFill>
                <a:latin typeface="Source Code Pro Medium" charset="0"/>
                <a:ea typeface="Source Code Pro Medium" charset="0"/>
                <a:cs typeface="Source Code Pro Medium" charset="0"/>
              </a:rPr>
              <a:t>script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&lt;/</a:t>
            </a:r>
            <a:r>
              <a:rPr lang="de-DE" sz="1950" dirty="0" err="1">
                <a:solidFill>
                  <a:srgbClr val="025249"/>
                </a:solidFill>
                <a:latin typeface="Source Code Pro Medium" charset="0"/>
                <a:ea typeface="Source Code Pro Medium" charset="0"/>
                <a:cs typeface="Source Code Pro Medium" charset="0"/>
              </a:rPr>
              <a:t>html</a:t>
            </a:r>
            <a:r>
              <a:rPr lang="de-DE" sz="1950" dirty="0">
                <a:solidFill>
                  <a:srgbClr val="025249"/>
                </a:solidFill>
                <a:latin typeface="Source Code Pro Medium" charset="0"/>
                <a:ea typeface="Source Code Pro Medium" charset="0"/>
                <a:cs typeface="Source Code Pro Medium" charset="0"/>
              </a:rPr>
              <a:t>&gt;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index.html</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309067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 einbinden</a:t>
            </a:r>
            <a:endParaRPr lang="de-DE" dirty="0"/>
          </a:p>
        </p:txBody>
      </p:sp>
      <p:sp>
        <p:nvSpPr>
          <p:cNvPr id="4" name="Rechteck 3"/>
          <p:cNvSpPr/>
          <p:nvPr/>
        </p:nvSpPr>
        <p:spPr>
          <a:xfrm>
            <a:off x="2987406" y="3527630"/>
            <a:ext cx="6147787" cy="2700739"/>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a:t>
            </a:r>
          </a:p>
          <a:p>
            <a:r>
              <a:rPr lang="de-DE" sz="1950" dirty="0" err="1">
                <a:solidFill>
                  <a:srgbClr val="025249"/>
                </a:solidFill>
                <a:latin typeface="Source Code Pro Medium" charset="0"/>
                <a:ea typeface="Source Code Pro Medium" charset="0"/>
                <a:cs typeface="Source Code Pro Medium" charset="0"/>
              </a:rPr>
              <a:t>import</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ReactDOM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react</a:t>
            </a:r>
            <a:r>
              <a:rPr lang="de-DE" sz="1950" dirty="0">
                <a:solidFill>
                  <a:srgbClr val="025249"/>
                </a:solidFill>
                <a:latin typeface="Source Code Pro Medium" charset="0"/>
                <a:ea typeface="Source Code Pro Medium" charset="0"/>
                <a:cs typeface="Source Code Pro Medium" charset="0"/>
              </a:rPr>
              <a:t>-dom';</a:t>
            </a:r>
          </a:p>
          <a:p>
            <a:endParaRPr lang="de-DE" sz="1950" dirty="0">
              <a:solidFill>
                <a:srgbClr val="025249"/>
              </a:solidFill>
              <a:latin typeface="Source Code Pro Medium" charset="0"/>
              <a:ea typeface="Source Code Pro Medium" charset="0"/>
              <a:cs typeface="Source Code Pro Medium" charset="0"/>
            </a:endParaRPr>
          </a:p>
          <a:p>
            <a:r>
              <a:rPr lang="de-DE" sz="1950" dirty="0" err="1" smtClean="0">
                <a:solidFill>
                  <a:srgbClr val="025249"/>
                </a:solidFill>
                <a:latin typeface="Source Code Pro Medium" charset="0"/>
                <a:ea typeface="Source Code Pro Medium" charset="0"/>
                <a:cs typeface="Source Code Pro Medium" charset="0"/>
              </a:rPr>
              <a:t>import</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EF7D1D"/>
                </a:solidFill>
                <a:latin typeface="Source Code Pro Medium" charset="0"/>
                <a:ea typeface="Source Code Pro Medium" charset="0"/>
                <a:cs typeface="Source Code Pro Medium" charset="0"/>
              </a:rPr>
              <a:t>CheckLabel</a:t>
            </a:r>
            <a:r>
              <a:rPr lang="de-DE" sz="1950" dirty="0" smtClean="0">
                <a:solidFill>
                  <a:srgbClr val="025249"/>
                </a:solidFill>
                <a:latin typeface="Source Code Pro Medium" charset="0"/>
                <a:ea typeface="Source Code Pro Medium" charset="0"/>
                <a:cs typeface="Source Code Pro Medium" charset="0"/>
              </a:rPr>
              <a:t> </a:t>
            </a:r>
            <a:r>
              <a:rPr lang="de-DE" sz="1950" dirty="0" err="1" smtClean="0">
                <a:solidFill>
                  <a:srgbClr val="025249"/>
                </a:solidFill>
                <a:latin typeface="Source Code Pro Medium" charset="0"/>
                <a:ea typeface="Source Code Pro Medium" charset="0"/>
                <a:cs typeface="Source Code Pro Medium" charset="0"/>
              </a:rPr>
              <a:t>from</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p>
          <a:p>
            <a:endParaRPr lang="de-DE" sz="1950" dirty="0">
              <a:solidFill>
                <a:srgbClr val="025249"/>
              </a:solidFill>
              <a:latin typeface="Source Code Pro Medium" charset="0"/>
              <a:ea typeface="Source Code Pro Medium" charset="0"/>
              <a:cs typeface="Source Code Pro Medium" charset="0"/>
            </a:endParaRPr>
          </a:p>
          <a:p>
            <a:r>
              <a:rPr lang="de-DE" sz="1950" dirty="0" err="1">
                <a:solidFill>
                  <a:srgbClr val="025249"/>
                </a:solidFill>
                <a:latin typeface="Source Code Pro Medium" charset="0"/>
                <a:ea typeface="Source Code Pro Medium" charset="0"/>
                <a:cs typeface="Source Code Pro Medium" charset="0"/>
              </a:rPr>
              <a:t>ReactDOM.render</a:t>
            </a:r>
            <a:r>
              <a:rPr lang="de-DE" sz="1950" dirty="0">
                <a:solidFill>
                  <a:srgbClr val="025249"/>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a:t>
            </a:r>
            <a:r>
              <a:rPr lang="de-DE" sz="1950" dirty="0">
                <a:solidFill>
                  <a:srgbClr val="EF7D1D"/>
                </a:solidFill>
                <a:latin typeface="Source Code Pro Medium" charset="0"/>
                <a:ea typeface="Source Code Pro Medium" charset="0"/>
                <a:cs typeface="Source Code Pro Medium" charset="0"/>
              </a:rPr>
              <a:t>&lt;</a:t>
            </a:r>
            <a:r>
              <a:rPr lang="de-DE" sz="1950" dirty="0" err="1">
                <a:solidFill>
                  <a:srgbClr val="EF7D1D"/>
                </a:solidFill>
                <a:latin typeface="Source Code Pro Medium" charset="0"/>
                <a:ea typeface="Source Code Pro Medium" charset="0"/>
                <a:cs typeface="Source Code Pro Medium" charset="0"/>
              </a:rPr>
              <a:t>CheckLabel</a:t>
            </a:r>
            <a:r>
              <a:rPr lang="de-DE" sz="1950" dirty="0">
                <a:solidFill>
                  <a:srgbClr val="EF7D1D"/>
                </a:solidFill>
                <a:latin typeface="Source Code Pro Medium" charset="0"/>
                <a:ea typeface="Source Code Pro Medium" charset="0"/>
                <a:cs typeface="Source Code Pro Medium" charset="0"/>
              </a:rPr>
              <a:t> /&gt;</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document.getElementById</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025249"/>
                </a:solidFill>
                <a:latin typeface="Source Code Pro Medium" charset="0"/>
                <a:ea typeface="Source Code Pro Medium" charset="0"/>
                <a:cs typeface="Source Code Pro Medium" charset="0"/>
              </a:rPr>
              <a:t>mount</a:t>
            </a:r>
            <a:r>
              <a:rPr lang="de-DE" sz="1950" dirty="0" smtClean="0">
                <a:solidFill>
                  <a:srgbClr val="025249"/>
                </a:solidFill>
                <a:latin typeface="Source Code Pro Medium" charset="0"/>
                <a:ea typeface="Source Code Pro Medium" charset="0"/>
                <a:cs typeface="Source Code Pro Medium" charset="0"/>
              </a:rPr>
              <a:t>')</a:t>
            </a:r>
          </a:p>
          <a:p>
            <a:r>
              <a:rPr lang="de-DE" sz="1950" dirty="0" smtClean="0">
                <a:solidFill>
                  <a:srgbClr val="025249"/>
                </a:solidFill>
                <a:latin typeface="Source Code Pro Medium" charset="0"/>
                <a:ea typeface="Source Code Pro Medium" charset="0"/>
                <a:cs typeface="Source Code Pro Medium" charset="0"/>
              </a:rPr>
              <a:t>);</a:t>
            </a:r>
            <a:endParaRPr lang="de-DE" sz="1950"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103155" y="3527630"/>
            <a:ext cx="2442687" cy="369332"/>
          </a:xfrm>
          <a:prstGeom prst="rect">
            <a:avLst/>
          </a:prstGeom>
        </p:spPr>
        <p:txBody>
          <a:bodyPr wrap="square">
            <a:spAutoFit/>
          </a:bodyPr>
          <a:lstStyle/>
          <a:p>
            <a:r>
              <a:rPr lang="de-DE" b="1" dirty="0" err="1">
                <a:solidFill>
                  <a:srgbClr val="025249"/>
                </a:solidFill>
                <a:latin typeface="Source Sans Pro Semibold" charset="0"/>
                <a:ea typeface="Source Sans Pro Semibold" charset="0"/>
                <a:cs typeface="Source Sans Pro Semibold" charset="0"/>
              </a:rPr>
              <a:t>app.js</a:t>
            </a:r>
            <a:endParaRPr lang="de-DE"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89039868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490347" y="3834716"/>
            <a:ext cx="9415653" cy="2100575"/>
          </a:xfrm>
          <a:prstGeom prst="rect">
            <a:avLst/>
          </a:prstGeom>
        </p:spPr>
        <p:txBody>
          <a:bodyPr wrap="square" lIns="0" tIns="0" rIns="0" bIns="0">
            <a:spAutoFit/>
          </a:bodyPr>
          <a:lstStyle/>
          <a:p>
            <a:r>
              <a:rPr lang="de-DE" sz="1950" dirty="0" err="1">
                <a:solidFill>
                  <a:srgbClr val="025249"/>
                </a:solidFill>
                <a:latin typeface="Source Code Pro Medium" charset="0"/>
                <a:ea typeface="Source Code Pro Medium" charset="0"/>
                <a:cs typeface="Source Code Pro Medium" charset="0"/>
              </a:rPr>
              <a:t>function</a:t>
            </a:r>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CheckLabel</a:t>
            </a:r>
            <a:r>
              <a:rPr lang="de-DE" sz="1950" dirty="0">
                <a:solidFill>
                  <a:srgbClr val="025249"/>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props</a:t>
            </a:r>
            <a:r>
              <a:rPr lang="de-DE" sz="1950" dirty="0">
                <a:solidFill>
                  <a:srgbClr val="025249"/>
                </a:solidFill>
                <a:latin typeface="Source Code Pro Medium" charset="0"/>
                <a:ea typeface="Source Code Pro Medium" charset="0"/>
                <a:cs typeface="Source Code Pro Medium" charset="0"/>
              </a:rPr>
              <a:t>)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025249"/>
                </a:solidFill>
                <a:latin typeface="Source Code Pro Medium" charset="0"/>
                <a:ea typeface="Source Code Pro Medium" charset="0"/>
                <a:cs typeface="Source Code Pro Medium" charset="0"/>
              </a:rPr>
              <a:t>return</a:t>
            </a:r>
            <a:r>
              <a:rPr lang="de-DE" sz="1950" dirty="0">
                <a:solidFill>
                  <a:srgbClr val="025249"/>
                </a:solidFill>
                <a:latin typeface="Source Code Pro Medium" charset="0"/>
                <a:ea typeface="Source Code Pro Medium" charset="0"/>
                <a:cs typeface="Source Code Pro Medium" charset="0"/>
              </a:rPr>
              <a:t> &lt;div </a:t>
            </a:r>
          </a:p>
          <a:p>
            <a:r>
              <a:rPr lang="de-DE" sz="1950" dirty="0">
                <a:solidFill>
                  <a:srgbClr val="025249"/>
                </a:solidFill>
                <a:latin typeface="Source Code Pro Medium" charset="0"/>
                <a:ea typeface="Source Code Pro Medium" charset="0"/>
                <a:cs typeface="Source Code Pro Medium" charset="0"/>
              </a:rPr>
              <a:t>    </a:t>
            </a:r>
            <a:r>
              <a:rPr lang="de-DE" sz="1950" dirty="0" err="1">
                <a:solidFill>
                  <a:srgbClr val="EF7D1D"/>
                </a:solidFill>
                <a:latin typeface="Source Code Pro Medium" charset="0"/>
                <a:ea typeface="Source Code Pro Medium" charset="0"/>
                <a:cs typeface="Source Code Pro Medium" charset="0"/>
              </a:rPr>
              <a:t>className</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EF7D1D"/>
                </a:solidFill>
                <a:latin typeface="Source Code Pro Medium" charset="0"/>
                <a:ea typeface="Source Code Pro Medium" charset="0"/>
                <a:cs typeface="Source Code Pro Medium" charset="0"/>
              </a:rPr>
              <a:t>   {props.</a:t>
            </a:r>
            <a:r>
              <a:rPr lang="de-DE" sz="1950" dirty="0" err="1">
                <a:solidFill>
                  <a:srgbClr val="EF7D1D"/>
                </a:solidFill>
                <a:latin typeface="Source Code Pro Medium" charset="0"/>
                <a:ea typeface="Source Code Pro Medium" charset="0"/>
                <a:cs typeface="Source Code Pro Medium" charset="0"/>
              </a:rPr>
              <a:t>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CheckLabel-checked</a:t>
            </a:r>
            <a:r>
              <a:rPr lang="de-DE" sz="1950" dirty="0">
                <a:solidFill>
                  <a:srgbClr val="EF7D1D"/>
                </a:solidFill>
                <a:latin typeface="Source Code Pro Medium" charset="0"/>
                <a:ea typeface="Source Code Pro Medium" charset="0"/>
                <a:cs typeface="Source Code Pro Medium" charset="0"/>
              </a:rPr>
              <a:t>':'</a:t>
            </a:r>
            <a:r>
              <a:rPr lang="de-DE" sz="1950" dirty="0" err="1">
                <a:solidFill>
                  <a:srgbClr val="EF7D1D"/>
                </a:solidFill>
                <a:latin typeface="Source Code Pro Medium" charset="0"/>
                <a:ea typeface="Source Code Pro Medium" charset="0"/>
                <a:cs typeface="Source Code Pro Medium" charset="0"/>
              </a:rPr>
              <a:t>CheckLabel-unchecked</a:t>
            </a:r>
            <a:r>
              <a:rPr lang="de-DE" sz="1950" dirty="0">
                <a:solidFill>
                  <a:srgbClr val="EF7D1D"/>
                </a:solidFill>
                <a:latin typeface="Source Code Pro Medium" charset="0"/>
                <a:ea typeface="Source Code Pro Medium" charset="0"/>
                <a:cs typeface="Source Code Pro Medium" charset="0"/>
              </a:rPr>
              <a:t>'}</a:t>
            </a:r>
            <a:r>
              <a:rPr lang="de-DE" sz="1950" dirty="0">
                <a:solidFill>
                  <a:srgbClr val="025249"/>
                </a:solidFill>
                <a:latin typeface="Source Code Pro Medium" charset="0"/>
                <a:ea typeface="Source Code Pro Medium" charset="0"/>
                <a:cs typeface="Source Code Pro Medium" charset="0"/>
              </a:rPr>
              <a:t>&gt;</a:t>
            </a:r>
          </a:p>
          <a:p>
            <a:r>
              <a:rPr lang="de-DE" sz="1950" dirty="0">
                <a:solidFill>
                  <a:srgbClr val="025249"/>
                </a:solidFill>
                <a:latin typeface="Source Code Pro Medium" charset="0"/>
                <a:ea typeface="Source Code Pro Medium" charset="0"/>
                <a:cs typeface="Source Code Pro Medium" charset="0"/>
              </a:rPr>
              <a:t>    </a:t>
            </a:r>
            <a:r>
              <a:rPr lang="de-DE" sz="1950" dirty="0" smtClean="0">
                <a:solidFill>
                  <a:srgbClr val="EF7D1D"/>
                </a:solidFill>
                <a:latin typeface="Source Code Pro Medium" charset="0"/>
                <a:ea typeface="Source Code Pro Medium" charset="0"/>
                <a:cs typeface="Source Code Pro Medium" charset="0"/>
              </a:rPr>
              <a:t>{</a:t>
            </a:r>
            <a:r>
              <a:rPr lang="de-DE" sz="1950" dirty="0" err="1" smtClean="0">
                <a:solidFill>
                  <a:srgbClr val="EF7D1D"/>
                </a:solidFill>
                <a:latin typeface="Source Code Pro Medium" charset="0"/>
                <a:ea typeface="Source Code Pro Medium" charset="0"/>
                <a:cs typeface="Source Code Pro Medium" charset="0"/>
              </a:rPr>
              <a:t>props.label</a:t>
            </a:r>
            <a:r>
              <a:rPr lang="de-DE" sz="1950" dirty="0">
                <a:solidFill>
                  <a:srgbClr val="EF7D1D"/>
                </a:solidFill>
                <a:latin typeface="Source Code Pro Medium" charset="0"/>
                <a:ea typeface="Source Code Pro Medium" charset="0"/>
                <a:cs typeface="Source Code Pro Medium" charset="0"/>
              </a:rPr>
              <a:t>}</a:t>
            </a:r>
          </a:p>
          <a:p>
            <a:r>
              <a:rPr lang="de-DE" sz="1950" dirty="0">
                <a:solidFill>
                  <a:srgbClr val="025249"/>
                </a:solidFill>
                <a:latin typeface="Source Code Pro Medium" charset="0"/>
                <a:ea typeface="Source Code Pro Medium" charset="0"/>
                <a:cs typeface="Source Code Pro Medium" charset="0"/>
              </a:rPr>
              <a:t>  &lt;/div&gt;;</a:t>
            </a:r>
          </a:p>
          <a:p>
            <a:r>
              <a:rPr lang="de-DE" sz="1950" dirty="0">
                <a:solidFill>
                  <a:srgbClr val="025249"/>
                </a:solidFill>
                <a:latin typeface="Source Code Pro Medium" charset="0"/>
                <a:ea typeface="Source Code Pro Medium" charset="0"/>
                <a:cs typeface="Source Code Pro Medium" charset="0"/>
              </a:rPr>
              <a:t>}</a:t>
            </a: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3" name="Rechteck 2"/>
          <p:cNvSpPr/>
          <p:nvPr/>
        </p:nvSpPr>
        <p:spPr>
          <a:xfrm>
            <a:off x="510906" y="2512710"/>
            <a:ext cx="4953000" cy="992836"/>
          </a:xfrm>
          <a:prstGeom prst="rect">
            <a:avLst/>
          </a:prstGeom>
        </p:spPr>
        <p:txBody>
          <a:bodyPr>
            <a:spAutoFit/>
          </a:bodyPr>
          <a:lstStyle/>
          <a:p>
            <a:r>
              <a:rPr lang="en-US" sz="1463" dirty="0">
                <a:solidFill>
                  <a:srgbClr val="41719C"/>
                </a:solidFill>
                <a:latin typeface="Source Code Pro Medium" charset="0"/>
                <a:ea typeface="Source Code Pro Medium" charset="0"/>
                <a:cs typeface="Source Code Pro Medium" charset="0"/>
              </a:rPr>
              <a:t>{</a:t>
            </a:r>
          </a:p>
          <a:p>
            <a:r>
              <a:rPr lang="en-US" sz="1463" dirty="0">
                <a:solidFill>
                  <a:srgbClr val="41719C"/>
                </a:solidFill>
                <a:latin typeface="Source Code Pro Medium" charset="0"/>
                <a:ea typeface="Source Code Pro Medium" charset="0"/>
                <a:cs typeface="Source Code Pro Medium" charset="0"/>
              </a:rPr>
              <a:t> checked: false,</a:t>
            </a:r>
          </a:p>
          <a:p>
            <a:r>
              <a:rPr lang="en-US" sz="1463" dirty="0">
                <a:solidFill>
                  <a:srgbClr val="41719C"/>
                </a:solidFill>
                <a:latin typeface="Source Code Pro Medium" charset="0"/>
                <a:ea typeface="Source Code Pro Medium" charset="0"/>
                <a:cs typeface="Source Code Pro Medium" charset="0"/>
              </a:rPr>
              <a:t> label: ‘At least 8 characters long.’ </a:t>
            </a:r>
          </a:p>
          <a:p>
            <a:r>
              <a:rPr lang="en-US" sz="1463" dirty="0">
                <a:solidFill>
                  <a:srgbClr val="41719C"/>
                </a:solidFill>
                <a:latin typeface="Source Code Pro Medium" charset="0"/>
                <a:ea typeface="Source Code Pro Medium" charset="0"/>
                <a:cs typeface="Source Code Pro Medium" charset="0"/>
              </a:rPr>
              <a:t>}</a:t>
            </a:r>
            <a:endParaRPr lang="de-DE" sz="1463" dirty="0">
              <a:solidFill>
                <a:srgbClr val="41719C"/>
              </a:solidFill>
              <a:latin typeface="Source Code Pro Medium" charset="0"/>
              <a:ea typeface="Source Code Pro Medium" charset="0"/>
              <a:cs typeface="Source Code Pro Medium" charset="0"/>
            </a:endParaRPr>
          </a:p>
        </p:txBody>
      </p:sp>
      <p:sp>
        <p:nvSpPr>
          <p:cNvPr id="9" name="Freihandform 8"/>
          <p:cNvSpPr/>
          <p:nvPr/>
        </p:nvSpPr>
        <p:spPr>
          <a:xfrm rot="1711940">
            <a:off x="3964538" y="3332644"/>
            <a:ext cx="308027" cy="497667"/>
          </a:xfrm>
          <a:custGeom>
            <a:avLst/>
            <a:gdLst>
              <a:gd name="connsiteX0" fmla="*/ 0 w 589043"/>
              <a:gd name="connsiteY0" fmla="*/ 45756 h 801660"/>
              <a:gd name="connsiteX1" fmla="*/ 585216 w 589043"/>
              <a:gd name="connsiteY1" fmla="*/ 82332 h 801660"/>
              <a:gd name="connsiteX2" fmla="*/ 268224 w 589043"/>
              <a:gd name="connsiteY2" fmla="*/ 801660 h 801660"/>
            </a:gdLst>
            <a:ahLst/>
            <a:cxnLst>
              <a:cxn ang="0">
                <a:pos x="connsiteX0" y="connsiteY0"/>
              </a:cxn>
              <a:cxn ang="0">
                <a:pos x="connsiteX1" y="connsiteY1"/>
              </a:cxn>
              <a:cxn ang="0">
                <a:pos x="connsiteX2" y="connsiteY2"/>
              </a:cxn>
            </a:cxnLst>
            <a:rect l="l" t="t" r="r" b="b"/>
            <a:pathLst>
              <a:path w="589043" h="801660">
                <a:moveTo>
                  <a:pt x="0" y="45756"/>
                </a:moveTo>
                <a:cubicBezTo>
                  <a:pt x="270256" y="1052"/>
                  <a:pt x="540512" y="-43652"/>
                  <a:pt x="585216" y="82332"/>
                </a:cubicBezTo>
                <a:cubicBezTo>
                  <a:pt x="629920" y="208316"/>
                  <a:pt x="268224" y="801660"/>
                  <a:pt x="268224" y="801660"/>
                </a:cubicBezTo>
              </a:path>
            </a:pathLst>
          </a:custGeom>
          <a:noFill/>
          <a:ln w="25400">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spTree>
    <p:extLst>
      <p:ext uri="{BB962C8B-B14F-4D97-AF65-F5344CB8AC3E}">
        <p14:creationId xmlns:p14="http://schemas.microsoft.com/office/powerpoint/2010/main" val="15579772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Properties</a:t>
            </a:r>
            <a:endParaRPr lang="de-DE" dirty="0"/>
          </a:p>
        </p:txBody>
      </p:sp>
      <p:sp>
        <p:nvSpPr>
          <p:cNvPr id="4" name="Rechteck 3"/>
          <p:cNvSpPr/>
          <p:nvPr/>
        </p:nvSpPr>
        <p:spPr>
          <a:xfrm>
            <a:off x="2897506" y="2584707"/>
            <a:ext cx="6721221" cy="2750753"/>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CheckLabel</a:t>
            </a:r>
            <a:r>
              <a:rPr lang="de-DE" sz="1625" dirty="0">
                <a:solidFill>
                  <a:srgbClr val="025249"/>
                </a:solidFill>
                <a:latin typeface="Source Code Pro Medium" charset="0"/>
                <a:ea typeface="Source Code Pro Medium" charset="0"/>
                <a:cs typeface="Source Code Pro Medium" charset="0"/>
              </a:rPr>
              <a:t>(</a:t>
            </a:r>
            <a:r>
              <a:rPr lang="de-DE" sz="1625" dirty="0" err="1">
                <a:solidFill>
                  <a:srgbClr val="025249"/>
                </a:solidFill>
                <a:latin typeface="Source Code Pro Medium" charset="0"/>
                <a:ea typeface="Source Code Pro Medium" charset="0"/>
                <a:cs typeface="Source Code Pro Medium" charset="0"/>
              </a:rPr>
              <a:t>props</a:t>
            </a:r>
            <a:r>
              <a:rPr lang="de-DE" sz="1625" dirty="0">
                <a:solidFill>
                  <a:srgbClr val="025249"/>
                </a:solidFill>
                <a:latin typeface="Source Code Pro Medium" charset="0"/>
                <a:ea typeface="Source Code Pro Medium" charset="0"/>
                <a:cs typeface="Source Code Pro Medium" charset="0"/>
              </a:rPr>
              <a:t>) {</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import</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from</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a:t>
            </a:r>
          </a:p>
          <a:p>
            <a:endParaRPr lang="de-DE" sz="1625" dirty="0" smtClean="0">
              <a:solidFill>
                <a:srgbClr val="EF7D1D"/>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CheckLabel.propTypes</a:t>
            </a:r>
            <a:r>
              <a:rPr lang="de-DE" sz="1625" dirty="0" smtClean="0">
                <a:solidFill>
                  <a:srgbClr val="EF7D1D"/>
                </a:solidFill>
                <a:latin typeface="Source Code Pro Medium" charset="0"/>
                <a:ea typeface="Source Code Pro Medium" charset="0"/>
                <a:cs typeface="Source Code Pro Medium" charset="0"/>
              </a:rPr>
              <a:t> </a:t>
            </a:r>
            <a:r>
              <a:rPr lang="de-DE" sz="1625" dirty="0">
                <a:solidFill>
                  <a:srgbClr val="EF7D1D"/>
                </a:solidFill>
                <a:latin typeface="Source Code Pro Medium" charset="0"/>
                <a:ea typeface="Source Code Pro Medium" charset="0"/>
                <a:cs typeface="Source Code Pro Medium" charset="0"/>
              </a:rPr>
              <a:t>= {</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label</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PropTypes.string.isRequired</a:t>
            </a:r>
            <a:r>
              <a:rPr lang="de-DE" sz="1625" dirty="0">
                <a:solidFill>
                  <a:srgbClr val="EF7D1D"/>
                </a:solidFill>
                <a:latin typeface="Source Code Pro Medium" charset="0"/>
                <a:ea typeface="Source Code Pro Medium" charset="0"/>
                <a:cs typeface="Source Code Pro Medium" charset="0"/>
              </a:rPr>
              <a:t>,</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checked</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PropTypes.bool</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Properties beschreiben</a:t>
            </a:r>
          </a:p>
        </p:txBody>
      </p:sp>
      <p:pic>
        <p:nvPicPr>
          <p:cNvPr id="8" name="Bild 7"/>
          <p:cNvPicPr>
            <a:picLocks noChangeAspect="1"/>
          </p:cNvPicPr>
          <p:nvPr/>
        </p:nvPicPr>
        <p:blipFill>
          <a:blip r:embed="rId4"/>
          <a:stretch>
            <a:fillRect/>
          </a:stretch>
        </p:blipFill>
        <p:spPr>
          <a:xfrm>
            <a:off x="2897506" y="5571296"/>
            <a:ext cx="6866991" cy="355512"/>
          </a:xfrm>
          <a:prstGeom prst="rect">
            <a:avLst/>
          </a:prstGeom>
        </p:spPr>
      </p:pic>
      <p:sp>
        <p:nvSpPr>
          <p:cNvPr id="10" name="Rechteck 9"/>
          <p:cNvSpPr/>
          <p:nvPr/>
        </p:nvSpPr>
        <p:spPr>
          <a:xfrm>
            <a:off x="93249" y="5508482"/>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Laufzeit</a:t>
            </a:r>
          </a:p>
        </p:txBody>
      </p:sp>
    </p:spTree>
    <p:extLst>
      <p:ext uri="{BB962C8B-B14F-4D97-AF65-F5344CB8AC3E}">
        <p14:creationId xmlns:p14="http://schemas.microsoft.com/office/powerpoint/2010/main" val="196794699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Komponenten Verwenden</a:t>
            </a:r>
            <a:endParaRPr lang="de-DE" dirty="0"/>
          </a:p>
        </p:txBody>
      </p:sp>
      <p:sp>
        <p:nvSpPr>
          <p:cNvPr id="4" name="Rechteck 3"/>
          <p:cNvSpPr/>
          <p:nvPr/>
        </p:nvSpPr>
        <p:spPr>
          <a:xfrm>
            <a:off x="2987406" y="3230103"/>
            <a:ext cx="6721221" cy="2500685"/>
          </a:xfrm>
          <a:prstGeom prst="rect">
            <a:avLst/>
          </a:prstGeom>
        </p:spPr>
        <p:txBody>
          <a:bodyPr wrap="square" lIns="0" tIns="0" rIns="0" bIns="0">
            <a:spAutoFit/>
          </a:bodyPr>
          <a:lstStyle/>
          <a:p>
            <a:r>
              <a:rPr lang="de-DE" sz="1625" dirty="0" err="1">
                <a:solidFill>
                  <a:srgbClr val="025249"/>
                </a:solidFill>
                <a:latin typeface="Source Code Pro" charset="0"/>
                <a:ea typeface="Source Code Pro" charset="0"/>
                <a:cs typeface="Source Code Pro" charset="0"/>
              </a:rPr>
              <a:t>function</a:t>
            </a:r>
            <a:r>
              <a:rPr lang="de-DE" sz="1625" dirty="0">
                <a:solidFill>
                  <a:srgbClr val="025249"/>
                </a:solidFill>
                <a:latin typeface="Source Code Pro" charset="0"/>
                <a:ea typeface="Source Code Pro" charset="0"/>
                <a:cs typeface="Source Code Pro" charset="0"/>
              </a:rPr>
              <a:t> </a:t>
            </a:r>
            <a:r>
              <a:rPr lang="de-DE" sz="1625" dirty="0" err="1">
                <a:solidFill>
                  <a:srgbClr val="41719C"/>
                </a:solidFill>
                <a:latin typeface="Source Code Pro Medium" charset="0"/>
                <a:ea typeface="Source Code Pro Medium" charset="0"/>
                <a:cs typeface="Source Code Pro Medium" charset="0"/>
              </a:rPr>
              <a:t>CheckLabelList</a:t>
            </a:r>
            <a:r>
              <a:rPr lang="de-DE" sz="1625" dirty="0">
                <a:solidFill>
                  <a:srgbClr val="025249"/>
                </a:solidFill>
                <a:latin typeface="Source Code Pro" charset="0"/>
                <a:ea typeface="Source Code Pro" charset="0"/>
                <a:cs typeface="Source Code Pro" charset="0"/>
              </a:rPr>
              <a:t>() {</a:t>
            </a:r>
          </a:p>
          <a:p>
            <a:r>
              <a:rPr lang="de-DE" sz="1625" dirty="0">
                <a:solidFill>
                  <a:srgbClr val="025249"/>
                </a:solidFill>
                <a:latin typeface="Source Code Pro" charset="0"/>
                <a:ea typeface="Source Code Pro" charset="0"/>
                <a:cs typeface="Source Code Pro" charset="0"/>
              </a:rPr>
              <a:t>  </a:t>
            </a:r>
            <a:r>
              <a:rPr lang="de-DE" sz="1625" dirty="0" err="1">
                <a:solidFill>
                  <a:srgbClr val="025249"/>
                </a:solidFill>
                <a:latin typeface="Source Code Pro" charset="0"/>
                <a:ea typeface="Source Code Pro" charset="0"/>
                <a:cs typeface="Source Code Pro" charset="0"/>
              </a:rPr>
              <a:t>return</a:t>
            </a:r>
            <a:r>
              <a:rPr lang="de-DE" sz="1625" dirty="0">
                <a:solidFill>
                  <a:srgbClr val="025249"/>
                </a:solidFill>
                <a:latin typeface="Source Code Pro" charset="0"/>
                <a:ea typeface="Source Code Pro" charset="0"/>
                <a:cs typeface="Source Code Pro" charset="0"/>
              </a:rPr>
              <a:t> &lt;div&gt; </a:t>
            </a:r>
          </a:p>
          <a:p>
            <a:r>
              <a:rPr lang="de-DE" sz="1625" dirty="0">
                <a:solidFill>
                  <a:srgbClr val="025249"/>
                </a:solidFill>
                <a:latin typeface="Source Code Pro" charset="0"/>
                <a:ea typeface="Source Code Pro" charset="0"/>
                <a:cs typeface="Source Code Pro" charset="0"/>
              </a:rPr>
              <a:t>    </a:t>
            </a:r>
            <a:r>
              <a:rPr lang="de-DE" sz="1625" dirty="0">
                <a:solidFill>
                  <a:srgbClr val="EF7D1D"/>
                </a:solidFill>
                <a:latin typeface="Source Code Pro" charset="0"/>
                <a:ea typeface="Source Code Pro" charset="0"/>
                <a:cs typeface="Source Code Pro" charset="0"/>
              </a:rPr>
              <a:t>&lt;</a:t>
            </a:r>
            <a:r>
              <a:rPr lang="de-DE" sz="1625" dirty="0" err="1">
                <a:solidFill>
                  <a:srgbClr val="EF7D1D"/>
                </a:solidFill>
                <a:latin typeface="Source Code Pro Medium" charset="0"/>
                <a:ea typeface="Source Code Pro Medium" charset="0"/>
                <a:cs typeface="Source Code Pro Medium" charset="0"/>
              </a:rPr>
              <a:t>CheckLabel</a:t>
            </a:r>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checked</a:t>
            </a:r>
            <a:r>
              <a:rPr lang="de-DE" sz="1625" dirty="0">
                <a:solidFill>
                  <a:srgbClr val="EF7D1D"/>
                </a:solidFill>
                <a:latin typeface="Source Code Pro" charset="0"/>
                <a:ea typeface="Source Code Pro" charset="0"/>
                <a:cs typeface="Source Code Pro" charset="0"/>
              </a:rPr>
              <a:t>={</a:t>
            </a:r>
            <a:r>
              <a:rPr lang="de-DE" sz="1625" dirty="0" err="1">
                <a:solidFill>
                  <a:srgbClr val="EF7D1D"/>
                </a:solidFill>
                <a:latin typeface="Source Code Pro" charset="0"/>
                <a:ea typeface="Source Code Pro" charset="0"/>
                <a:cs typeface="Source Code Pro" charset="0"/>
              </a:rPr>
              <a:t>false</a:t>
            </a:r>
            <a:r>
              <a:rPr lang="de-DE" sz="1625" dirty="0">
                <a:solidFill>
                  <a:srgbClr val="EF7D1D"/>
                </a:solidFill>
                <a:latin typeface="Source Code Pro" charset="0"/>
                <a:ea typeface="Source Code Pro" charset="0"/>
                <a:cs typeface="Source Code Pro" charset="0"/>
              </a:rPr>
              <a:t>} </a:t>
            </a:r>
          </a:p>
          <a:p>
            <a:r>
              <a:rPr lang="de-DE" sz="1625" dirty="0">
                <a:solidFill>
                  <a:srgbClr val="EF7D1D"/>
                </a:solidFill>
                <a:latin typeface="Source Code Pro" charset="0"/>
                <a:ea typeface="Source Code Pro" charset="0"/>
                <a:cs typeface="Source Code Pro" charset="0"/>
              </a:rPr>
              <a:t>       </a:t>
            </a:r>
            <a:r>
              <a:rPr lang="de-DE" sz="1625" dirty="0" err="1">
                <a:solidFill>
                  <a:srgbClr val="EF7D1D"/>
                </a:solidFill>
                <a:latin typeface="Source Code Pro" charset="0"/>
                <a:ea typeface="Source Code Pro" charset="0"/>
                <a:cs typeface="Source Code Pro" charset="0"/>
              </a:rPr>
              <a:t>label</a:t>
            </a:r>
            <a:r>
              <a:rPr lang="de-DE" sz="1625" dirty="0">
                <a:solidFill>
                  <a:srgbClr val="EF7D1D"/>
                </a:solidFill>
                <a:latin typeface="Source Code Pro" charset="0"/>
                <a:ea typeface="Source Code Pro" charset="0"/>
                <a:cs typeface="Source Code Pro" charset="0"/>
              </a:rPr>
              <a:t>=</a:t>
            </a:r>
            <a:r>
              <a:rPr lang="fr-FR" sz="1625" dirty="0">
                <a:solidFill>
                  <a:srgbClr val="EF7D1D"/>
                </a:solidFill>
                <a:latin typeface="Source Code Pro" charset="0"/>
                <a:ea typeface="Source Code Pro" charset="0"/>
                <a:cs typeface="Source Code Pro" charset="0"/>
              </a:rPr>
              <a:t>'At least 8 </a:t>
            </a:r>
            <a:r>
              <a:rPr lang="fr-FR" sz="1625" dirty="0" err="1">
                <a:solidFill>
                  <a:srgbClr val="EF7D1D"/>
                </a:solidFill>
                <a:latin typeface="Source Code Pro" charset="0"/>
                <a:ea typeface="Source Code Pro" charset="0"/>
                <a:cs typeface="Source Code Pro" charset="0"/>
              </a:rPr>
              <a:t>characters</a:t>
            </a:r>
            <a:r>
              <a:rPr lang="fr-FR" sz="1625" dirty="0">
                <a:solidFill>
                  <a:srgbClr val="EF7D1D"/>
                </a:solidFill>
                <a:latin typeface="Source Code Pro" charset="0"/>
                <a:ea typeface="Source Code Pro" charset="0"/>
                <a:cs typeface="Source Code Pro" charset="0"/>
              </a:rPr>
              <a:t> long' </a:t>
            </a:r>
            <a:r>
              <a:rPr lang="fr-FR" sz="1625" dirty="0" smtClean="0">
                <a:solidFill>
                  <a:srgbClr val="EF7D1D"/>
                </a:solidFill>
                <a:latin typeface="Source Code Pro" charset="0"/>
                <a:ea typeface="Source Code Pro" charset="0"/>
                <a:cs typeface="Source Code Pro" charset="0"/>
              </a:rPr>
              <a:t>/&gt;</a:t>
            </a:r>
          </a:p>
          <a:p>
            <a:endParaRPr lang="fr-FR" sz="1625" dirty="0">
              <a:solidFill>
                <a:srgbClr val="EF7D1D"/>
              </a:solidFill>
              <a:latin typeface="Source Code Pro" charset="0"/>
              <a:ea typeface="Source Code Pro" charset="0"/>
              <a:cs typeface="Source Code Pro" charset="0"/>
            </a:endParaRPr>
          </a:p>
          <a:p>
            <a:r>
              <a:rPr lang="fr-FR" sz="1625" dirty="0">
                <a:solidFill>
                  <a:srgbClr val="EF7D1D"/>
                </a:solidFill>
                <a:latin typeface="Source Code Pro" charset="0"/>
                <a:ea typeface="Source Code Pro" charset="0"/>
                <a:cs typeface="Source Code Pro" charset="0"/>
              </a:rPr>
              <a:t>    &lt;</a:t>
            </a:r>
            <a:r>
              <a:rPr lang="fr-FR" sz="1625" dirty="0" err="1">
                <a:solidFill>
                  <a:srgbClr val="EF7D1D"/>
                </a:solidFill>
                <a:latin typeface="Source Code Pro Medium" charset="0"/>
                <a:ea typeface="Source Code Pro Medium" charset="0"/>
                <a:cs typeface="Source Code Pro Medium" charset="0"/>
              </a:rPr>
              <a:t>CheckLabel</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checked</a:t>
            </a:r>
            <a:r>
              <a:rPr lang="fr-FR" sz="1625" dirty="0">
                <a:solidFill>
                  <a:srgbClr val="EF7D1D"/>
                </a:solidFill>
                <a:latin typeface="Source Code Pro" charset="0"/>
                <a:ea typeface="Source Code Pro" charset="0"/>
                <a:cs typeface="Source Code Pro" charset="0"/>
              </a:rPr>
              <a:t>={</a:t>
            </a:r>
            <a:r>
              <a:rPr lang="fr-FR" sz="1625" dirty="0" err="1">
                <a:solidFill>
                  <a:srgbClr val="EF7D1D"/>
                </a:solidFill>
                <a:latin typeface="Source Code Pro" charset="0"/>
                <a:ea typeface="Source Code Pro" charset="0"/>
                <a:cs typeface="Source Code Pro" charset="0"/>
              </a:rPr>
              <a:t>true</a:t>
            </a:r>
            <a:r>
              <a:rPr lang="fr-FR" sz="1625" dirty="0">
                <a:solidFill>
                  <a:srgbClr val="EF7D1D"/>
                </a:solidFill>
                <a:latin typeface="Source Code Pro" charset="0"/>
                <a:ea typeface="Source Code Pro" charset="0"/>
                <a:cs typeface="Source Code Pro" charset="0"/>
              </a:rPr>
              <a:t>} </a:t>
            </a:r>
          </a:p>
          <a:p>
            <a:r>
              <a:rPr lang="fr-FR" sz="1625" dirty="0">
                <a:solidFill>
                  <a:srgbClr val="EF7D1D"/>
                </a:solidFill>
                <a:latin typeface="Source Code Pro" charset="0"/>
                <a:ea typeface="Source Code Pro" charset="0"/>
                <a:cs typeface="Source Code Pro" charset="0"/>
              </a:rPr>
              <a:t>       label='</a:t>
            </a:r>
            <a:r>
              <a:rPr lang="fr-FR" sz="1625" dirty="0" err="1">
                <a:solidFill>
                  <a:srgbClr val="EF7D1D"/>
                </a:solidFill>
                <a:latin typeface="Source Code Pro" charset="0"/>
                <a:ea typeface="Source Code Pro" charset="0"/>
                <a:cs typeface="Source Code Pro" charset="0"/>
              </a:rPr>
              <a:t>Contains</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uppercase</a:t>
            </a:r>
            <a:r>
              <a:rPr lang="fr-FR" sz="1625" dirty="0">
                <a:solidFill>
                  <a:srgbClr val="EF7D1D"/>
                </a:solidFill>
                <a:latin typeface="Source Code Pro" charset="0"/>
                <a:ea typeface="Source Code Pro" charset="0"/>
                <a:cs typeface="Source Code Pro" charset="0"/>
              </a:rPr>
              <a:t> </a:t>
            </a:r>
            <a:r>
              <a:rPr lang="fr-FR" sz="1625" dirty="0" err="1">
                <a:solidFill>
                  <a:srgbClr val="EF7D1D"/>
                </a:solidFill>
                <a:latin typeface="Source Code Pro" charset="0"/>
                <a:ea typeface="Source Code Pro" charset="0"/>
                <a:cs typeface="Source Code Pro" charset="0"/>
              </a:rPr>
              <a:t>letters</a:t>
            </a:r>
            <a:r>
              <a:rPr lang="fr-FR" sz="1625" dirty="0">
                <a:solidFill>
                  <a:srgbClr val="EF7D1D"/>
                </a:solidFill>
                <a:latin typeface="Source Code Pro" charset="0"/>
                <a:ea typeface="Source Code Pro" charset="0"/>
                <a:cs typeface="Source Code Pro" charset="0"/>
              </a:rPr>
              <a:t>.' /&gt;</a:t>
            </a:r>
            <a:endParaRPr lang="de-DE" sz="1625" dirty="0">
              <a:solidFill>
                <a:srgbClr val="EF7D1D"/>
              </a:solidFill>
              <a:latin typeface="Source Code Pro" charset="0"/>
              <a:ea typeface="Source Code Pro" charset="0"/>
              <a:cs typeface="Source Code Pro" charset="0"/>
            </a:endParaRPr>
          </a:p>
          <a:p>
            <a:r>
              <a:rPr lang="de-DE" sz="1625" dirty="0">
                <a:solidFill>
                  <a:srgbClr val="025249"/>
                </a:solidFill>
                <a:latin typeface="Source Code Pro" charset="0"/>
                <a:ea typeface="Source Code Pro" charset="0"/>
                <a:cs typeface="Source Code Pro" charset="0"/>
              </a:rPr>
              <a:t>  &lt;/div&gt;;</a:t>
            </a:r>
          </a:p>
          <a:p>
            <a:r>
              <a:rPr lang="de-DE" sz="1625" dirty="0">
                <a:solidFill>
                  <a:srgbClr val="025249"/>
                </a:solidFill>
                <a:latin typeface="Source Code Pro" charset="0"/>
                <a:ea typeface="Source Code Pro" charset="0"/>
                <a:cs typeface="Source Code Pro" charset="0"/>
              </a:rPr>
              <a:t>}</a:t>
            </a:r>
          </a:p>
          <a:p>
            <a:endParaRPr lang="de-DE" sz="1625" dirty="0">
              <a:solidFill>
                <a:srgbClr val="025249"/>
              </a:solidFill>
              <a:latin typeface="Source Code Pro" charset="0"/>
              <a:ea typeface="Source Code Pro" charset="0"/>
              <a:cs typeface="Source Code Pro" charset="0"/>
            </a:endParaRPr>
          </a:p>
        </p:txBody>
      </p:sp>
      <p:pic>
        <p:nvPicPr>
          <p:cNvPr id="9" name="Bild 8"/>
          <p:cNvPicPr>
            <a:picLocks noChangeAspect="1"/>
          </p:cNvPicPr>
          <p:nvPr/>
        </p:nvPicPr>
        <p:blipFill>
          <a:blip r:embed="rId3"/>
          <a:stretch>
            <a:fillRect/>
          </a:stretch>
        </p:blipFill>
        <p:spPr>
          <a:xfrm>
            <a:off x="2987406" y="2028549"/>
            <a:ext cx="3931189" cy="642451"/>
          </a:xfrm>
          <a:prstGeom prst="rect">
            <a:avLst/>
          </a:prstGeom>
        </p:spPr>
      </p:pic>
      <p:sp>
        <p:nvSpPr>
          <p:cNvPr id="12" name="Inhaltsplatzhalter 6"/>
          <p:cNvSpPr txBox="1">
            <a:spLocks/>
          </p:cNvSpPr>
          <p:nvPr/>
        </p:nvSpPr>
        <p:spPr>
          <a:xfrm>
            <a:off x="855282" y="2224815"/>
            <a:ext cx="1547770" cy="189100"/>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CheckLabelList</a:t>
            </a:r>
            <a:endParaRPr lang="de-DE" sz="1050" b="1" spc="41" dirty="0">
              <a:solidFill>
                <a:srgbClr val="41719C"/>
              </a:solidFill>
              <a:latin typeface="Source Sans Pro Semibold" charset="0"/>
              <a:ea typeface="Source Sans Pro Semibold" charset="0"/>
              <a:cs typeface="Source Sans Pro Semibold" charset="0"/>
            </a:endParaRPr>
          </a:p>
        </p:txBody>
      </p:sp>
      <p:cxnSp>
        <p:nvCxnSpPr>
          <p:cNvPr id="13" name="Gerade Verbindung 10"/>
          <p:cNvCxnSpPr/>
          <p:nvPr/>
        </p:nvCxnSpPr>
        <p:spPr>
          <a:xfrm flipH="1">
            <a:off x="2461948" y="2353618"/>
            <a:ext cx="362545"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V="1">
            <a:off x="2824493" y="2028549"/>
            <a:ext cx="0" cy="642451"/>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nvGrpSpPr>
          <p:cNvPr id="23" name="Gruppierung 22"/>
          <p:cNvGrpSpPr/>
          <p:nvPr/>
        </p:nvGrpSpPr>
        <p:grpSpPr>
          <a:xfrm>
            <a:off x="7026278" y="2179189"/>
            <a:ext cx="1671190" cy="341171"/>
            <a:chOff x="8562382" y="1484370"/>
            <a:chExt cx="2056849" cy="419903"/>
          </a:xfrm>
        </p:grpSpPr>
        <p:sp>
          <p:nvSpPr>
            <p:cNvPr id="17" name="Inhaltsplatzhalter 6"/>
            <p:cNvSpPr txBox="1">
              <a:spLocks/>
            </p:cNvSpPr>
            <p:nvPr/>
          </p:nvSpPr>
          <p:spPr>
            <a:xfrm>
              <a:off x="9326145" y="1574513"/>
              <a:ext cx="1293086" cy="232739"/>
            </a:xfrm>
            <a:prstGeom prst="rect">
              <a:avLst/>
            </a:prstGeom>
          </p:spPr>
          <p:txBody>
            <a:bodyPr vert="horz" lIns="0" tIns="0" rIns="0" bIns="0" rtlCol="0">
              <a:normAutofit fontScale="85000" lnSpcReduction="2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600" b="1" spc="41" dirty="0" err="1">
                  <a:solidFill>
                    <a:srgbClr val="41719C"/>
                  </a:solidFill>
                  <a:latin typeface="Source Sans Pro Semibold" charset="0"/>
                  <a:ea typeface="Source Sans Pro Semibold" charset="0"/>
                  <a:cs typeface="Source Sans Pro Semibold" charset="0"/>
                </a:rPr>
                <a:t>CheckLabel</a:t>
              </a:r>
              <a:endParaRPr lang="de-DE" sz="1600" b="1" spc="41" dirty="0">
                <a:solidFill>
                  <a:srgbClr val="41719C"/>
                </a:solidFill>
                <a:latin typeface="Source Sans Pro Semibold" charset="0"/>
                <a:ea typeface="Source Sans Pro Semibold" charset="0"/>
                <a:cs typeface="Source Sans Pro Semibold" charset="0"/>
              </a:endParaRPr>
            </a:p>
          </p:txBody>
        </p:sp>
        <p:grpSp>
          <p:nvGrpSpPr>
            <p:cNvPr id="18" name="Gruppieren 25"/>
            <p:cNvGrpSpPr/>
            <p:nvPr/>
          </p:nvGrpSpPr>
          <p:grpSpPr>
            <a:xfrm>
              <a:off x="8562382" y="1484370"/>
              <a:ext cx="325485" cy="419903"/>
              <a:chOff x="7456115" y="1392211"/>
              <a:chExt cx="223107" cy="419903"/>
            </a:xfrm>
          </p:grpSpPr>
          <p:cxnSp>
            <p:nvCxnSpPr>
              <p:cNvPr id="20" name="Gerade Verbindung 10"/>
              <p:cNvCxnSpPr/>
              <p:nvPr/>
            </p:nvCxnSpPr>
            <p:spPr>
              <a:xfrm flipH="1">
                <a:off x="7456116" y="1392211"/>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1" name="Gerade Verbindung 10"/>
              <p:cNvCxnSpPr/>
              <p:nvPr/>
            </p:nvCxnSpPr>
            <p:spPr>
              <a:xfrm flipV="1">
                <a:off x="7679221" y="1392211"/>
                <a:ext cx="0" cy="419437"/>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cxnSp>
            <p:nvCxnSpPr>
              <p:cNvPr id="22" name="Gerade Verbindung 10"/>
              <p:cNvCxnSpPr/>
              <p:nvPr/>
            </p:nvCxnSpPr>
            <p:spPr>
              <a:xfrm flipH="1">
                <a:off x="7456115" y="1812114"/>
                <a:ext cx="223106"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cxnSp>
          <p:nvCxnSpPr>
            <p:cNvPr id="19" name="Gerade Verbindung 10"/>
            <p:cNvCxnSpPr/>
            <p:nvPr/>
          </p:nvCxnSpPr>
          <p:spPr>
            <a:xfrm flipH="1">
              <a:off x="8887866" y="1694321"/>
              <a:ext cx="325484" cy="0"/>
            </a:xfrm>
            <a:prstGeom prst="line">
              <a:avLst/>
            </a:prstGeom>
            <a:ln w="6350">
              <a:solidFill>
                <a:srgbClr val="41719C"/>
              </a:solidFill>
              <a:bevel/>
            </a:ln>
            <a:effectLst/>
          </p:spPr>
          <p:style>
            <a:lnRef idx="2">
              <a:schemeClr val="accent1"/>
            </a:lnRef>
            <a:fillRef idx="0">
              <a:schemeClr val="accent1"/>
            </a:fillRef>
            <a:effectRef idx="1">
              <a:schemeClr val="accent1"/>
            </a:effectRef>
            <a:fontRef idx="minor">
              <a:schemeClr val="tx1"/>
            </a:fontRef>
          </p:style>
        </p:cxnSp>
      </p:grpSp>
      <p:sp>
        <p:nvSpPr>
          <p:cNvPr id="15" name="Rechteck 14"/>
          <p:cNvSpPr/>
          <p:nvPr/>
        </p:nvSpPr>
        <p:spPr>
          <a:xfrm>
            <a:off x="906049" y="1030605"/>
            <a:ext cx="5761451" cy="400110"/>
          </a:xfrm>
          <a:prstGeom prst="rect">
            <a:avLst/>
          </a:prstGeom>
        </p:spPr>
        <p:txBody>
          <a:bodyPr wrap="square">
            <a:spAutoFit/>
          </a:bodyPr>
          <a:lstStyle/>
          <a:p>
            <a:pPr marL="285750" indent="-285750">
              <a:buFont typeface="Arial" charset="0"/>
              <a:buChar char="•"/>
            </a:pPr>
            <a:r>
              <a:rPr lang="de-DE" sz="2000" b="1" dirty="0" smtClean="0">
                <a:solidFill>
                  <a:srgbClr val="025249"/>
                </a:solidFill>
                <a:latin typeface="Source Sans Pro Semibold" charset="0"/>
                <a:ea typeface="Source Sans Pro Semibold" charset="0"/>
                <a:cs typeface="Source Sans Pro Semibold" charset="0"/>
              </a:rPr>
              <a:t>Komponenten sind </a:t>
            </a:r>
            <a:r>
              <a:rPr lang="de-DE" sz="2000" b="1" dirty="0" smtClean="0">
                <a:solidFill>
                  <a:srgbClr val="EF7D1D"/>
                </a:solidFill>
                <a:latin typeface="Source Sans Pro Semibold" charset="0"/>
                <a:ea typeface="Source Sans Pro Semibold" charset="0"/>
                <a:cs typeface="Source Sans Pro Semibold" charset="0"/>
              </a:rPr>
              <a:t>zusammensetzbar</a:t>
            </a:r>
            <a:endParaRPr lang="de-DE" sz="20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7215538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spc="80" dirty="0" smtClean="0"/>
              <a:t>@</a:t>
            </a:r>
            <a:r>
              <a:rPr lang="de-DE" spc="80" dirty="0" err="1" smtClean="0"/>
              <a:t>nilshartmann</a:t>
            </a:r>
            <a:endParaRPr lang="de-DE" spc="80" dirty="0"/>
          </a:p>
        </p:txBody>
      </p:sp>
      <p:sp>
        <p:nvSpPr>
          <p:cNvPr id="3" name="Textfeld 2"/>
          <p:cNvSpPr txBox="1"/>
          <p:nvPr/>
        </p:nvSpPr>
        <p:spPr>
          <a:xfrm>
            <a:off x="2868142" y="1876179"/>
            <a:ext cx="4169731" cy="3477875"/>
          </a:xfrm>
          <a:prstGeom prst="rect">
            <a:avLst/>
          </a:prstGeom>
          <a:noFill/>
        </p:spPr>
        <p:txBody>
          <a:bodyPr wrap="none" rtlCol="0">
            <a:spAutoFit/>
          </a:bodyPr>
          <a:lstStyle/>
          <a:p>
            <a:pPr algn="ctr"/>
            <a:r>
              <a:rPr lang="de-DE" sz="3600" b="1" dirty="0" smtClean="0">
                <a:solidFill>
                  <a:srgbClr val="36544F"/>
                </a:solidFill>
                <a:latin typeface="Source Sans Pro" charset="0"/>
                <a:ea typeface="Source Sans Pro" charset="0"/>
                <a:cs typeface="Source Sans Pro" charset="0"/>
              </a:rPr>
              <a:t>NILS HARTMANN</a:t>
            </a:r>
          </a:p>
          <a:p>
            <a:pPr algn="ctr"/>
            <a:r>
              <a:rPr lang="de-DE" sz="2400" b="1" dirty="0" smtClean="0">
                <a:solidFill>
                  <a:srgbClr val="025249"/>
                </a:solidFill>
                <a:latin typeface="Source Sans Pro" charset="0"/>
                <a:ea typeface="Source Sans Pro" charset="0"/>
                <a:cs typeface="Source Sans Pro" charset="0"/>
              </a:rPr>
              <a:t>Programmierer aus Hamburg</a:t>
            </a:r>
          </a:p>
          <a:p>
            <a:pPr algn="ctr"/>
            <a:endParaRPr lang="de-DE" sz="2400" b="1" dirty="0" smtClean="0">
              <a:solidFill>
                <a:srgbClr val="41719C"/>
              </a:solidFill>
              <a:latin typeface="Source Sans Pro" charset="0"/>
              <a:ea typeface="Source Sans Pro" charset="0"/>
              <a:cs typeface="Source Sans Pro" charset="0"/>
            </a:endParaRPr>
          </a:p>
          <a:p>
            <a:pPr algn="ctr"/>
            <a:r>
              <a:rPr lang="de-DE" sz="2400" b="1" dirty="0" smtClean="0">
                <a:solidFill>
                  <a:srgbClr val="41719C"/>
                </a:solidFill>
                <a:latin typeface="Source Sans Pro" charset="0"/>
                <a:ea typeface="Source Sans Pro" charset="0"/>
                <a:cs typeface="Source Sans Pro" charset="0"/>
              </a:rPr>
              <a:t>Java</a:t>
            </a:r>
          </a:p>
          <a:p>
            <a:pPr algn="ctr"/>
            <a:r>
              <a:rPr lang="de-DE" sz="2400" b="1" dirty="0" smtClean="0">
                <a:solidFill>
                  <a:srgbClr val="41719C"/>
                </a:solidFill>
                <a:latin typeface="Source Sans Pro" charset="0"/>
                <a:ea typeface="Source Sans Pro" charset="0"/>
                <a:cs typeface="Source Sans Pro" charset="0"/>
              </a:rPr>
              <a:t>JavaScript </a:t>
            </a:r>
          </a:p>
          <a:p>
            <a:pPr algn="ctr"/>
            <a:r>
              <a:rPr lang="de-DE" sz="2400" b="1" dirty="0" smtClean="0">
                <a:solidFill>
                  <a:srgbClr val="41719C"/>
                </a:solidFill>
                <a:latin typeface="Source Sans Pro" charset="0"/>
                <a:ea typeface="Source Sans Pro" charset="0"/>
                <a:cs typeface="Source Sans Pro" charset="0"/>
              </a:rPr>
              <a:t>Trainings </a:t>
            </a:r>
            <a:r>
              <a:rPr lang="de-DE" sz="2400" b="1" dirty="0" smtClean="0">
                <a:solidFill>
                  <a:srgbClr val="41719C"/>
                </a:solidFill>
                <a:latin typeface="Source Sans Pro" charset="0"/>
                <a:ea typeface="Source Sans Pro" charset="0"/>
                <a:cs typeface="Source Sans Pro" charset="0"/>
              </a:rPr>
              <a:t>und Workshops</a:t>
            </a:r>
          </a:p>
          <a:p>
            <a:pPr algn="ctr"/>
            <a:endParaRPr lang="de-DE" sz="3200" b="1" dirty="0" smtClean="0">
              <a:solidFill>
                <a:srgbClr val="36544F"/>
              </a:solidFill>
              <a:latin typeface="Source Sans Pro" charset="0"/>
              <a:ea typeface="Source Sans Pro" charset="0"/>
              <a:cs typeface="Source Sans Pro" charset="0"/>
            </a:endParaRPr>
          </a:p>
          <a:p>
            <a:pPr algn="ctr"/>
            <a:endParaRPr lang="de-DE" sz="3200" b="1"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0728938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a:t>
            </a:r>
            <a:r>
              <a:rPr lang="en-US" sz="1625" dirty="0">
                <a:solidFill>
                  <a:srgbClr val="EF7D1D"/>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return &lt;div&gt;</a:t>
            </a:r>
          </a:p>
          <a:p>
            <a:endParaRPr lang="en-US" sz="1625" dirty="0" smtClean="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 . . .</a:t>
            </a:r>
          </a:p>
          <a:p>
            <a:endParaRPr lang="en-US" sz="1625" dirty="0">
              <a:solidFill>
                <a:srgbClr val="025249"/>
              </a:solidFill>
              <a:latin typeface="Source Code Pro Medium" charset="0"/>
              <a:ea typeface="Source Code Pro Medium" charset="0"/>
              <a:cs typeface="Source Code Pro Medium" charset="0"/>
            </a:endParaRPr>
          </a:p>
          <a:p>
            <a:endParaRPr lang="en-US" sz="1625" dirty="0" smtClean="0">
              <a:solidFill>
                <a:srgbClr val="025249"/>
              </a:solidFill>
              <a:latin typeface="Source Code Pro Medium" charset="0"/>
              <a:ea typeface="Source Code Pro Medium" charset="0"/>
              <a:cs typeface="Source Code Pro Medium" charset="0"/>
            </a:endParaRPr>
          </a:p>
          <a:p>
            <a:endParaRPr lang="en-US" sz="1625" dirty="0">
              <a:solidFill>
                <a:srgbClr val="025249"/>
              </a:solidFill>
              <a:latin typeface="Source Code Pro Medium" charset="0"/>
              <a:ea typeface="Source Code Pro Medium" charset="0"/>
              <a:cs typeface="Source Code Pro Medium" charset="0"/>
            </a:endParaRPr>
          </a:p>
          <a:p>
            <a:r>
              <a:rPr lang="en-US" sz="1625" dirty="0" smtClean="0">
                <a:solidFill>
                  <a:srgbClr val="025249"/>
                </a:solidFill>
                <a:latin typeface="Source Code Pro Medium" charset="0"/>
                <a:ea typeface="Source Code Pro Medium" charset="0"/>
                <a:cs typeface="Source Code Pro Medium" charset="0"/>
              </a:rPr>
              <a:t>  &lt;/</a:t>
            </a:r>
            <a:r>
              <a:rPr lang="en-US" sz="1625" dirty="0">
                <a:solidFill>
                  <a:srgbClr val="025249"/>
                </a:solidFill>
                <a:latin typeface="Source Code Pro Medium" charset="0"/>
                <a:ea typeface="Source Code Pro Medium" charset="0"/>
                <a:cs typeface="Source Code Pro Medium" charset="0"/>
              </a:rPr>
              <a: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2259309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Komponentenlisten</a:t>
            </a:r>
            <a:endParaRPr lang="de-DE" dirty="0"/>
          </a:p>
        </p:txBody>
      </p:sp>
      <p:sp>
        <p:nvSpPr>
          <p:cNvPr id="4" name="Rechteck 3"/>
          <p:cNvSpPr/>
          <p:nvPr/>
        </p:nvSpPr>
        <p:spPr>
          <a:xfrm>
            <a:off x="2987406" y="4344909"/>
            <a:ext cx="6721221" cy="2250616"/>
          </a:xfrm>
          <a:prstGeom prst="rect">
            <a:avLst/>
          </a:prstGeom>
        </p:spPr>
        <p:txBody>
          <a:bodyPr wrap="square" lIns="0" tIns="0" rIns="0" bIns="0">
            <a:spAutoFit/>
          </a:bodyPr>
          <a:lstStyle/>
          <a:p>
            <a:r>
              <a:rPr lang="en-US" sz="1625" dirty="0">
                <a:solidFill>
                  <a:srgbClr val="025249"/>
                </a:solidFill>
                <a:latin typeface="Source Code Pro Medium" charset="0"/>
                <a:ea typeface="Source Code Pro Medium" charset="0"/>
                <a:cs typeface="Source Code Pro Medium" charset="0"/>
              </a:rPr>
              <a:t>function </a:t>
            </a:r>
            <a:r>
              <a:rPr lang="en-US" sz="1625" dirty="0" err="1">
                <a:solidFill>
                  <a:srgbClr val="025249"/>
                </a:solidFill>
                <a:latin typeface="Source Code Pro Medium" charset="0"/>
                <a:ea typeface="Source Code Pro Medium" charset="0"/>
                <a:cs typeface="Source Code Pro Medium" charset="0"/>
              </a:rPr>
              <a:t>CheckLabelList</a:t>
            </a:r>
            <a:r>
              <a:rPr lang="en-US" sz="1625" dirty="0">
                <a:solidFill>
                  <a:srgbClr val="025249"/>
                </a:solidFill>
                <a:latin typeface="Source Code Pro Medium" charset="0"/>
                <a:ea typeface="Source Code Pro Medium" charset="0"/>
                <a:cs typeface="Source Code Pro Medium" charset="0"/>
              </a:rPr>
              <a:t>(props) {</a:t>
            </a:r>
          </a:p>
          <a:p>
            <a:r>
              <a:rPr lang="en-US" sz="1625" dirty="0">
                <a:solidFill>
                  <a:srgbClr val="025249"/>
                </a:solidFill>
                <a:latin typeface="Source Code Pro Medium" charset="0"/>
                <a:ea typeface="Source Code Pro Medium" charset="0"/>
                <a:cs typeface="Source Code Pro Medium" charset="0"/>
              </a:rPr>
              <a:t>  return &lt;div&gt;</a:t>
            </a: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props.checks.map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a:t>
            </a:r>
            <a:endParaRPr lang="en-US" sz="1625" dirty="0" smtClean="0">
              <a:solidFill>
                <a:srgbClr val="EF7D1D"/>
              </a:solidFill>
              <a:latin typeface="Source Code Pro Medium" charset="0"/>
              <a:ea typeface="Source Code Pro Medium" charset="0"/>
              <a:cs typeface="Source Code Pro Medium" charset="0"/>
            </a:endParaRPr>
          </a:p>
          <a:p>
            <a:r>
              <a:rPr lang="en-US" sz="1625" dirty="0">
                <a:solidFill>
                  <a:srgbClr val="EF7D1D"/>
                </a:solidFill>
                <a:latin typeface="Source Code Pro Medium" charset="0"/>
                <a:ea typeface="Source Code Pro Medium" charset="0"/>
                <a:cs typeface="Source Code Pro Medium" charset="0"/>
              </a:rPr>
              <a:t> </a:t>
            </a:r>
            <a:r>
              <a:rPr lang="en-US" sz="1625" dirty="0" smtClean="0">
                <a:solidFill>
                  <a:srgbClr val="EF7D1D"/>
                </a:solidFill>
                <a:latin typeface="Source Code Pro Medium" charset="0"/>
                <a:ea typeface="Source Code Pro Medium" charset="0"/>
                <a:cs typeface="Source Code Pro Medium" charset="0"/>
              </a:rPr>
              <a:t>                                label</a:t>
            </a:r>
            <a:r>
              <a:rPr lang="en-US" sz="1625" dirty="0">
                <a:solidFill>
                  <a:srgbClr val="EF7D1D"/>
                </a:solidFill>
                <a:latin typeface="Source Code Pro Medium" charset="0"/>
                <a:ea typeface="Source Code Pro Medium" charset="0"/>
                <a:cs typeface="Source Code Pro Medium" charset="0"/>
              </a:rPr>
              <a:t>={</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checked={</a:t>
            </a:r>
            <a:r>
              <a:rPr lang="en-US" sz="1625" dirty="0" err="1">
                <a:solidFill>
                  <a:srgbClr val="EF7D1D"/>
                </a:solidFill>
                <a:latin typeface="Source Code Pro Medium" charset="0"/>
                <a:ea typeface="Source Code Pro Medium" charset="0"/>
                <a:cs typeface="Source Code Pro Medium" charset="0"/>
              </a:rPr>
              <a:t>c.checked</a:t>
            </a:r>
            <a:r>
              <a:rPr lang="en-US" sz="1625" dirty="0">
                <a:solidFill>
                  <a:srgbClr val="EF7D1D"/>
                </a:solidFill>
                <a:latin typeface="Source Code Pro Medium" charset="0"/>
                <a:ea typeface="Source Code Pro Medium" charset="0"/>
                <a:cs typeface="Source Code Pro Medium" charset="0"/>
              </a:rPr>
              <a:t>}</a:t>
            </a:r>
          </a:p>
          <a:p>
            <a:r>
              <a:rPr lang="en-US" sz="1625" dirty="0">
                <a:solidFill>
                  <a:srgbClr val="EF7D1D"/>
                </a:solidFill>
                <a:latin typeface="Source Code Pro Medium" charset="0"/>
                <a:ea typeface="Source Code Pro Medium" charset="0"/>
                <a:cs typeface="Source Code Pro Medium" charset="0"/>
              </a:rPr>
              <a:t>                                 key={</a:t>
            </a:r>
            <a:r>
              <a:rPr lang="en-US" sz="1625" dirty="0" err="1">
                <a:solidFill>
                  <a:srgbClr val="EF7D1D"/>
                </a:solidFill>
                <a:latin typeface="Source Code Pro Medium" charset="0"/>
                <a:ea typeface="Source Code Pro Medium" charset="0"/>
                <a:cs typeface="Source Code Pro Medium" charset="0"/>
              </a:rPr>
              <a:t>c.label</a:t>
            </a:r>
            <a:r>
              <a:rPr lang="en-US" sz="1625" dirty="0">
                <a:solidFill>
                  <a:srgbClr val="EF7D1D"/>
                </a:solidFill>
                <a:latin typeface="Source Code Pro Medium" charset="0"/>
                <a:ea typeface="Source Code Pro Medium" charset="0"/>
                <a:cs typeface="Source Code Pro Medium" charset="0"/>
              </a:rPr>
              <a:t>} /&gt;)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&lt;/div&gt;;</a:t>
            </a:r>
          </a:p>
          <a:p>
            <a:r>
              <a:rPr lang="en-US" sz="1625" dirty="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16" name="Textfeld 15"/>
          <p:cNvSpPr txBox="1"/>
          <p:nvPr/>
        </p:nvSpPr>
        <p:spPr>
          <a:xfrm>
            <a:off x="287782" y="2973197"/>
            <a:ext cx="6773418" cy="661169"/>
          </a:xfrm>
          <a:prstGeom prst="rect">
            <a:avLst/>
          </a:prstGeom>
          <a:noFill/>
          <a:ln>
            <a:noFill/>
          </a:ln>
        </p:spPr>
        <p:txBody>
          <a:bodyPr wrap="square" lIns="58500" tIns="58500" rIns="58500" bIns="58500" rtlCol="0">
            <a:noAutofit/>
          </a:bodyPr>
          <a:lstStyle/>
          <a:p>
            <a:r>
              <a:rPr lang="en-US" sz="1400" dirty="0">
                <a:solidFill>
                  <a:srgbClr val="41719C"/>
                </a:solidFill>
                <a:latin typeface="Source Code Pro Medium" charset="0"/>
                <a:ea typeface="Source Code Pro Medium" charset="0"/>
                <a:cs typeface="Source Code Pro Medium" charset="0"/>
              </a:rPr>
              <a:t>checks: [</a:t>
            </a:r>
          </a:p>
          <a:p>
            <a:r>
              <a:rPr lang="en-US" sz="1400" dirty="0">
                <a:solidFill>
                  <a:srgbClr val="41719C"/>
                </a:solidFill>
                <a:latin typeface="Source Code Pro Medium" charset="0"/>
                <a:ea typeface="Source Code Pro Medium" charset="0"/>
                <a:cs typeface="Source Code Pro Medium" charset="0"/>
              </a:rPr>
              <a:t>  { checked: false, label: ‘At least 8 characters long.’ },</a:t>
            </a:r>
          </a:p>
          <a:p>
            <a:r>
              <a:rPr lang="en-US" sz="1400" dirty="0">
                <a:solidFill>
                  <a:srgbClr val="41719C"/>
                </a:solidFill>
                <a:latin typeface="Source Code Pro Medium" charset="0"/>
                <a:ea typeface="Source Code Pro Medium" charset="0"/>
                <a:cs typeface="Source Code Pro Medium" charset="0"/>
              </a:rPr>
              <a:t>  { checked: true,  label: ‘Contains uppercase letters’ }</a:t>
            </a:r>
          </a:p>
          <a:p>
            <a:r>
              <a:rPr lang="en-US" sz="1400" dirty="0">
                <a:solidFill>
                  <a:srgbClr val="41719C"/>
                </a:solidFill>
                <a:latin typeface="Source Code Pro Medium" charset="0"/>
                <a:ea typeface="Source Code Pro Medium" charset="0"/>
                <a:cs typeface="Source Code Pro Medium" charset="0"/>
              </a:rPr>
              <a:t>]</a:t>
            </a:r>
            <a:endParaRPr lang="de-DE" sz="1400" dirty="0">
              <a:solidFill>
                <a:srgbClr val="41719C"/>
              </a:solidFill>
              <a:latin typeface="Source Code Pro Medium" charset="0"/>
              <a:ea typeface="Source Code Pro Medium" charset="0"/>
              <a:cs typeface="Source Code Pro Medium" charset="0"/>
            </a:endParaRPr>
          </a:p>
        </p:txBody>
      </p:sp>
      <p:sp>
        <p:nvSpPr>
          <p:cNvPr id="5" name="Freihandform 4"/>
          <p:cNvSpPr/>
          <p:nvPr/>
        </p:nvSpPr>
        <p:spPr>
          <a:xfrm rot="2849691">
            <a:off x="6297011" y="3587394"/>
            <a:ext cx="325120" cy="724754"/>
          </a:xfrm>
          <a:custGeom>
            <a:avLst/>
            <a:gdLst>
              <a:gd name="connsiteX0" fmla="*/ 0 w 1298562"/>
              <a:gd name="connsiteY0" fmla="*/ 47082 h 632298"/>
              <a:gd name="connsiteX1" fmla="*/ 1170432 w 1298562"/>
              <a:gd name="connsiteY1" fmla="*/ 59274 h 632298"/>
              <a:gd name="connsiteX2" fmla="*/ 1267968 w 1298562"/>
              <a:gd name="connsiteY2" fmla="*/ 632298 h 632298"/>
            </a:gdLst>
            <a:ahLst/>
            <a:cxnLst>
              <a:cxn ang="0">
                <a:pos x="connsiteX0" y="connsiteY0"/>
              </a:cxn>
              <a:cxn ang="0">
                <a:pos x="connsiteX1" y="connsiteY1"/>
              </a:cxn>
              <a:cxn ang="0">
                <a:pos x="connsiteX2" y="connsiteY2"/>
              </a:cxn>
            </a:cxnLst>
            <a:rect l="l" t="t" r="r" b="b"/>
            <a:pathLst>
              <a:path w="1298562" h="632298">
                <a:moveTo>
                  <a:pt x="0" y="47082"/>
                </a:moveTo>
                <a:cubicBezTo>
                  <a:pt x="479552" y="4410"/>
                  <a:pt x="959104" y="-38262"/>
                  <a:pt x="1170432" y="59274"/>
                </a:cubicBezTo>
                <a:cubicBezTo>
                  <a:pt x="1381760" y="156810"/>
                  <a:pt x="1267968" y="632298"/>
                  <a:pt x="1267968" y="632298"/>
                </a:cubicBezTo>
              </a:path>
            </a:pathLst>
          </a:custGeom>
          <a:noFill/>
          <a:ln w="19050">
            <a:solidFill>
              <a:srgbClr val="41719C"/>
            </a:solidFill>
            <a:prstDash val="dash"/>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463"/>
          </a:p>
        </p:txBody>
      </p:sp>
      <p:pic>
        <p:nvPicPr>
          <p:cNvPr id="7" name="Bild 6"/>
          <p:cNvPicPr>
            <a:picLocks noChangeAspect="1"/>
          </p:cNvPicPr>
          <p:nvPr/>
        </p:nvPicPr>
        <p:blipFill>
          <a:blip r:embed="rId3"/>
          <a:stretch>
            <a:fillRect/>
          </a:stretch>
        </p:blipFill>
        <p:spPr>
          <a:xfrm>
            <a:off x="2987406" y="2028549"/>
            <a:ext cx="3931189" cy="642451"/>
          </a:xfrm>
          <a:prstGeom prst="rect">
            <a:avLst/>
          </a:prstGeom>
        </p:spPr>
      </p:pic>
    </p:spTree>
    <p:extLst>
      <p:ext uri="{BB962C8B-B14F-4D97-AF65-F5344CB8AC3E}">
        <p14:creationId xmlns:p14="http://schemas.microsoft.com/office/powerpoint/2010/main" val="153014508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Komponenten Klassen</a:t>
            </a:r>
            <a:endParaRPr lang="de-DE" dirty="0"/>
          </a:p>
        </p:txBody>
      </p:sp>
      <p:sp>
        <p:nvSpPr>
          <p:cNvPr id="4" name="Rechteck 3"/>
          <p:cNvSpPr/>
          <p:nvPr/>
        </p:nvSpPr>
        <p:spPr>
          <a:xfrm>
            <a:off x="2753869" y="1552684"/>
            <a:ext cx="7152132" cy="4001095"/>
          </a:xfrm>
          <a:prstGeom prst="rect">
            <a:avLst/>
          </a:prstGeom>
        </p:spPr>
        <p:txBody>
          <a:bodyPr wrap="square" lIns="0" tIns="0" rIns="0" bIns="0">
            <a:spAutoFit/>
          </a:bodyPr>
          <a:lstStyle/>
          <a:p>
            <a:r>
              <a:rPr lang="en-US" sz="1625" dirty="0">
                <a:solidFill>
                  <a:srgbClr val="EF7D1D"/>
                </a:solidFill>
                <a:latin typeface="Source Code Pro Medium" charset="0"/>
                <a:ea typeface="Source Code Pro Medium" charset="0"/>
                <a:cs typeface="Source Code Pro Medium" charset="0"/>
              </a:rPr>
              <a:t>class </a:t>
            </a:r>
            <a:r>
              <a:rPr lang="en-US" sz="1625" dirty="0" err="1">
                <a:solidFill>
                  <a:srgbClr val="EF7D1D"/>
                </a:solidFill>
                <a:latin typeface="Source Code Pro Medium" charset="0"/>
                <a:ea typeface="Source Code Pro Medium" charset="0"/>
                <a:cs typeface="Source Code Pro Medium" charset="0"/>
              </a:rPr>
              <a:t>CheckLabelList</a:t>
            </a:r>
            <a:r>
              <a:rPr lang="en-US" sz="1625" dirty="0">
                <a:solidFill>
                  <a:srgbClr val="EF7D1D"/>
                </a:solidFill>
                <a:latin typeface="Source Code Pro Medium" charset="0"/>
                <a:ea typeface="Source Code Pro Medium" charset="0"/>
                <a:cs typeface="Source Code Pro Medium" charset="0"/>
              </a:rPr>
              <a:t> extends </a:t>
            </a:r>
            <a:r>
              <a:rPr lang="en-US" sz="1625" dirty="0" err="1">
                <a:solidFill>
                  <a:srgbClr val="EF7D1D"/>
                </a:solidFill>
                <a:latin typeface="Source Code Pro Medium" charset="0"/>
                <a:ea typeface="Source Code Pro Medium" charset="0"/>
                <a:cs typeface="Source Code Pro Medium" charset="0"/>
              </a:rPr>
              <a:t>React.Component</a:t>
            </a:r>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025249"/>
                </a:solidFill>
                <a:latin typeface="Source Code Pro Medium" charset="0"/>
                <a:ea typeface="Source Code Pro Medium" charset="0"/>
                <a:cs typeface="Source Code Pro Medium" charset="0"/>
              </a:rPr>
              <a:t>  constructor(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 { </a:t>
            </a:r>
          </a:p>
          <a:p>
            <a:r>
              <a:rPr lang="en-US" sz="1625" dirty="0">
                <a:solidFill>
                  <a:srgbClr val="025249"/>
                </a:solidFill>
                <a:latin typeface="Source Code Pro Medium" charset="0"/>
                <a:ea typeface="Source Code Pro Medium" charset="0"/>
                <a:cs typeface="Source Code Pro Medium" charset="0"/>
              </a:rPr>
              <a:t>    super(</a:t>
            </a:r>
            <a:r>
              <a:rPr lang="en-US" sz="1625" dirty="0">
                <a:solidFill>
                  <a:srgbClr val="41719C"/>
                </a:solidFill>
                <a:latin typeface="Source Code Pro Medium" charset="0"/>
                <a:ea typeface="Source Code Pro Medium" charset="0"/>
                <a:cs typeface="Source Code Pro Medium" charset="0"/>
              </a:rPr>
              <a:t>props</a:t>
            </a:r>
            <a:r>
              <a:rPr lang="en-US" sz="1625" dirty="0">
                <a:solidFill>
                  <a:srgbClr val="025249"/>
                </a:solidFill>
                <a:latin typeface="Source Code Pro Medium" charset="0"/>
                <a:ea typeface="Source Code Pro Medium" charset="0"/>
                <a:cs typeface="Source Code Pro Medium" charset="0"/>
              </a:rPr>
              <a:t>);</a:t>
            </a:r>
          </a:p>
          <a:p>
            <a:r>
              <a:rPr lang="en-US" sz="1625" dirty="0">
                <a:solidFill>
                  <a:srgbClr val="025249"/>
                </a:solidFill>
                <a:latin typeface="Source Code Pro Medium" charset="0"/>
                <a:ea typeface="Source Code Pro Medium" charset="0"/>
                <a:cs typeface="Source Code Pro Medium" charset="0"/>
              </a:rPr>
              <a:t>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componentDidMount</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componentWillReceiveProps</a:t>
            </a:r>
            <a:r>
              <a:rPr lang="en-US" sz="1625" dirty="0">
                <a:solidFill>
                  <a:srgbClr val="025249"/>
                </a:solidFill>
                <a:latin typeface="Source Code Pro Medium" charset="0"/>
                <a:ea typeface="Source Code Pro Medium" charset="0"/>
                <a:cs typeface="Source Code Pro Medium" charset="0"/>
              </a:rPr>
              <a:t>() { . . . }</a:t>
            </a:r>
          </a:p>
          <a:p>
            <a:r>
              <a:rPr lang="en-US" sz="1625" dirty="0">
                <a:solidFill>
                  <a:srgbClr val="025249"/>
                </a:solidFill>
                <a:latin typeface="Source Code Pro Medium" charset="0"/>
                <a:ea typeface="Source Code Pro Medium" charset="0"/>
                <a:cs typeface="Source Code Pro Medium" charset="0"/>
              </a:rPr>
              <a:t>  </a:t>
            </a:r>
            <a:r>
              <a:rPr lang="en-US" sz="1625" dirty="0" err="1">
                <a:solidFill>
                  <a:srgbClr val="025249"/>
                </a:solidFill>
                <a:latin typeface="Source Code Pro Medium" charset="0"/>
                <a:ea typeface="Source Code Pro Medium" charset="0"/>
                <a:cs typeface="Source Code Pro Medium" charset="0"/>
              </a:rPr>
              <a:t>shouldComponentUpdate</a:t>
            </a:r>
            <a:r>
              <a:rPr lang="en-US" sz="1625" dirty="0">
                <a:solidFill>
                  <a:srgbClr val="025249"/>
                </a:solidFill>
                <a:latin typeface="Source Code Pro Medium" charset="0"/>
                <a:ea typeface="Source Code Pro Medium" charset="0"/>
                <a:cs typeface="Source Code Pro Medium" charset="0"/>
              </a:rPr>
              <a:t>() { . . . }</a:t>
            </a:r>
          </a:p>
          <a:p>
            <a:endParaRPr lang="en-US" sz="1625" dirty="0">
              <a:solidFill>
                <a:srgbClr val="025249"/>
              </a:solidFill>
              <a:latin typeface="Source Code Pro Medium" charset="0"/>
              <a:ea typeface="Source Code Pro Medium" charset="0"/>
              <a:cs typeface="Source Code Pro Medium" charset="0"/>
            </a:endParaRPr>
          </a:p>
          <a:p>
            <a:r>
              <a:rPr lang="en-US" sz="1625" dirty="0">
                <a:solidFill>
                  <a:srgbClr val="025249"/>
                </a:solidFill>
                <a:latin typeface="Source Code Pro Medium" charset="0"/>
                <a:ea typeface="Source Code Pro Medium" charset="0"/>
                <a:cs typeface="Source Code Pro Medium" charset="0"/>
              </a:rPr>
              <a:t>  </a:t>
            </a:r>
            <a:r>
              <a:rPr lang="en-US" sz="1625" dirty="0">
                <a:solidFill>
                  <a:srgbClr val="EF7D1D"/>
                </a:solidFill>
                <a:latin typeface="Source Code Pro Medium" charset="0"/>
                <a:ea typeface="Source Code Pro Medium" charset="0"/>
                <a:cs typeface="Source Code Pro Medium" charset="0"/>
              </a:rPr>
              <a:t>render() {</a:t>
            </a:r>
          </a:p>
          <a:p>
            <a:r>
              <a:rPr lang="en-US" sz="1625" dirty="0">
                <a:solidFill>
                  <a:srgbClr val="EF7D1D"/>
                </a:solidFill>
                <a:latin typeface="Source Code Pro Medium" charset="0"/>
                <a:ea typeface="Source Code Pro Medium" charset="0"/>
                <a:cs typeface="Source Code Pro Medium" charset="0"/>
              </a:rPr>
              <a:t>    return &lt;div&gt;</a:t>
            </a:r>
          </a:p>
          <a:p>
            <a:r>
              <a:rPr lang="en-US" sz="1625" dirty="0">
                <a:solidFill>
                  <a:srgbClr val="EF7D1D"/>
                </a:solidFill>
                <a:latin typeface="Source Code Pro Medium" charset="0"/>
                <a:ea typeface="Source Code Pro Medium" charset="0"/>
                <a:cs typeface="Source Code Pro Medium" charset="0"/>
              </a:rPr>
              <a:t>      {</a:t>
            </a:r>
            <a:r>
              <a:rPr lang="en-US" sz="1625" dirty="0" err="1">
                <a:solidFill>
                  <a:srgbClr val="41719C"/>
                </a:solidFill>
                <a:latin typeface="Source Code Pro Medium" charset="0"/>
                <a:ea typeface="Source Code Pro Medium" charset="0"/>
                <a:cs typeface="Source Code Pro Medium" charset="0"/>
              </a:rPr>
              <a:t>this.props</a:t>
            </a:r>
            <a:r>
              <a:rPr lang="en-US" sz="1625" dirty="0" err="1">
                <a:solidFill>
                  <a:srgbClr val="EF7D1D"/>
                </a:solidFill>
                <a:latin typeface="Source Code Pro Medium" charset="0"/>
                <a:ea typeface="Source Code Pro Medium" charset="0"/>
                <a:cs typeface="Source Code Pro Medium" charset="0"/>
              </a:rPr>
              <a:t>.checks.map</a:t>
            </a:r>
            <a:r>
              <a:rPr lang="en-US" sz="1625" dirty="0">
                <a:solidFill>
                  <a:srgbClr val="EF7D1D"/>
                </a:solidFill>
                <a:latin typeface="Source Code Pro Medium" charset="0"/>
                <a:ea typeface="Source Code Pro Medium" charset="0"/>
                <a:cs typeface="Source Code Pro Medium" charset="0"/>
              </a:rPr>
              <a:t>(c =&gt; &lt;</a:t>
            </a:r>
            <a:r>
              <a:rPr lang="en-US" sz="1625" dirty="0" err="1">
                <a:solidFill>
                  <a:srgbClr val="EF7D1D"/>
                </a:solidFill>
                <a:latin typeface="Source Code Pro Medium" charset="0"/>
                <a:ea typeface="Source Code Pro Medium" charset="0"/>
                <a:cs typeface="Source Code Pro Medium" charset="0"/>
              </a:rPr>
              <a:t>CheckLabel</a:t>
            </a:r>
            <a:r>
              <a:rPr lang="en-US" sz="1625" dirty="0">
                <a:solidFill>
                  <a:srgbClr val="EF7D1D"/>
                </a:solidFill>
                <a:latin typeface="Source Code Pro Medium" charset="0"/>
                <a:ea typeface="Source Code Pro Medium" charset="0"/>
                <a:cs typeface="Source Code Pro Medium" charset="0"/>
              </a:rPr>
              <a:t> . . ./&gt;)}</a:t>
            </a:r>
          </a:p>
          <a:p>
            <a:r>
              <a:rPr lang="en-US" sz="1625" dirty="0">
                <a:solidFill>
                  <a:srgbClr val="EF7D1D"/>
                </a:solidFill>
                <a:latin typeface="Source Code Pro Medium" charset="0"/>
                <a:ea typeface="Source Code Pro Medium" charset="0"/>
                <a:cs typeface="Source Code Pro Medium" charset="0"/>
              </a:rPr>
              <a:t>   &lt;/div&gt;;</a:t>
            </a:r>
          </a:p>
          <a:p>
            <a:r>
              <a:rPr lang="en-US" sz="1625" dirty="0">
                <a:solidFill>
                  <a:srgbClr val="EF7D1D"/>
                </a:solidFill>
                <a:latin typeface="Source Code Pro Medium" charset="0"/>
                <a:ea typeface="Source Code Pro Medium" charset="0"/>
                <a:cs typeface="Source Code Pro Medium" charset="0"/>
              </a:rPr>
              <a:t>  }</a:t>
            </a:r>
          </a:p>
          <a:p>
            <a:r>
              <a:rPr lang="en-US" sz="1625" dirty="0">
                <a:solidFill>
                  <a:srgbClr val="EF7D1D"/>
                </a:solidFill>
                <a:latin typeface="Source Code Pro Medium" charset="0"/>
                <a:ea typeface="Source Code Pro Medium" charset="0"/>
                <a:cs typeface="Source Code Pro Medium" charset="0"/>
              </a:rPr>
              <a:t>}</a:t>
            </a:r>
          </a:p>
          <a:p>
            <a:endParaRPr lang="en-US" sz="1625" dirty="0">
              <a:solidFill>
                <a:srgbClr val="EF7D1D"/>
              </a:solidFill>
              <a:latin typeface="Source Code Pro Medium" charset="0"/>
              <a:ea typeface="Source Code Pro Medium" charset="0"/>
              <a:cs typeface="Source Code Pro Medium" charset="0"/>
            </a:endParaRPr>
          </a:p>
        </p:txBody>
      </p:sp>
      <p:sp>
        <p:nvSpPr>
          <p:cNvPr id="7" name="Rechteck 6"/>
          <p:cNvSpPr/>
          <p:nvPr/>
        </p:nvSpPr>
        <p:spPr>
          <a:xfrm>
            <a:off x="73437" y="1532872"/>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ECMAScript</a:t>
            </a:r>
            <a:r>
              <a:rPr lang="de-DE" sz="1300" b="1" dirty="0">
                <a:solidFill>
                  <a:srgbClr val="025249"/>
                </a:solidFill>
                <a:latin typeface="Source Sans Pro Semibold" charset="0"/>
                <a:ea typeface="Source Sans Pro Semibold" charset="0"/>
                <a:cs typeface="Source Sans Pro Semibold" charset="0"/>
              </a:rPr>
              <a:t> 2015 Klasse</a:t>
            </a:r>
          </a:p>
        </p:txBody>
      </p:sp>
      <p:sp>
        <p:nvSpPr>
          <p:cNvPr id="8" name="Rechteck 7"/>
          <p:cNvSpPr/>
          <p:nvPr/>
        </p:nvSpPr>
        <p:spPr>
          <a:xfrm>
            <a:off x="73437" y="1820374"/>
            <a:ext cx="2442687" cy="492443"/>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smtClean="0">
                <a:solidFill>
                  <a:srgbClr val="025249"/>
                </a:solidFill>
                <a:latin typeface="Source Sans Pro Semibold" charset="0"/>
                <a:ea typeface="Source Sans Pro Semibold" charset="0"/>
                <a:cs typeface="Source Sans Pro Semibold" charset="0"/>
              </a:rPr>
              <a:t>Konstruktor</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73437" y="3037448"/>
            <a:ext cx="2442687" cy="492443"/>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Lifecycle</a:t>
            </a:r>
            <a:r>
              <a:rPr lang="de-DE" sz="1300" b="1" dirty="0">
                <a:solidFill>
                  <a:srgbClr val="025249"/>
                </a:solidFill>
                <a:latin typeface="Source Sans Pro Semibold" charset="0"/>
                <a:ea typeface="Source Sans Pro Semibold" charset="0"/>
                <a:cs typeface="Source Sans Pro Semibold" charset="0"/>
              </a:rPr>
              <a:t> </a:t>
            </a:r>
            <a:r>
              <a:rPr lang="de-DE" sz="1300" b="1" dirty="0" smtClean="0">
                <a:solidFill>
                  <a:srgbClr val="025249"/>
                </a:solidFill>
                <a:latin typeface="Source Sans Pro Semibold" charset="0"/>
                <a:ea typeface="Source Sans Pro Semibold" charset="0"/>
                <a:cs typeface="Source Sans Pro Semibold" charset="0"/>
              </a:rPr>
              <a:t>Methoden</a:t>
            </a:r>
          </a:p>
          <a:p>
            <a:r>
              <a:rPr lang="de-DE" sz="1300" b="1" dirty="0" smtClean="0">
                <a:solidFill>
                  <a:srgbClr val="025249"/>
                </a:solidFill>
                <a:latin typeface="Source Sans Pro Semibold" charset="0"/>
                <a:ea typeface="Source Sans Pro Semibold" charset="0"/>
                <a:cs typeface="Source Sans Pro Semibold" charset="0"/>
              </a:rPr>
              <a:t>(optional)</a:t>
            </a:r>
            <a:endParaRPr lang="de-DE" sz="1300" b="1" dirty="0">
              <a:solidFill>
                <a:srgbClr val="025249"/>
              </a:solidFill>
              <a:latin typeface="Source Sans Pro Semibold" charset="0"/>
              <a:ea typeface="Source Sans Pro Semibold" charset="0"/>
              <a:cs typeface="Source Sans Pro Semibold" charset="0"/>
            </a:endParaRPr>
          </a:p>
        </p:txBody>
      </p:sp>
      <p:sp>
        <p:nvSpPr>
          <p:cNvPr id="11" name="Rechteck 10"/>
          <p:cNvSpPr/>
          <p:nvPr/>
        </p:nvSpPr>
        <p:spPr>
          <a:xfrm>
            <a:off x="73437" y="3795257"/>
            <a:ext cx="2442687" cy="292388"/>
          </a:xfrm>
          <a:prstGeom prst="rect">
            <a:avLst/>
          </a:prstGeom>
        </p:spPr>
        <p:txBody>
          <a:bodyPr wrap="square">
            <a:spAutoFit/>
          </a:bodyPr>
          <a:lstStyle/>
          <a:p>
            <a:r>
              <a:rPr lang="de-DE" sz="1300" b="1" dirty="0" err="1">
                <a:solidFill>
                  <a:srgbClr val="025249"/>
                </a:solidFill>
                <a:latin typeface="Source Sans Pro Semibold" charset="0"/>
                <a:ea typeface="Source Sans Pro Semibold" charset="0"/>
                <a:cs typeface="Source Sans Pro Semibold" charset="0"/>
              </a:rPr>
              <a:t>Render</a:t>
            </a:r>
            <a:r>
              <a:rPr lang="de-DE" sz="1300" b="1" dirty="0">
                <a:solidFill>
                  <a:srgbClr val="025249"/>
                </a:solidFill>
                <a:latin typeface="Source Sans Pro Semibold" charset="0"/>
                <a:ea typeface="Source Sans Pro Semibold" charset="0"/>
                <a:cs typeface="Source Sans Pro Semibold" charset="0"/>
              </a:rPr>
              <a:t>-Methode (</a:t>
            </a:r>
            <a:r>
              <a:rPr lang="de-DE" sz="1300" b="1" dirty="0" err="1">
                <a:solidFill>
                  <a:srgbClr val="025249"/>
                </a:solidFill>
                <a:latin typeface="Source Sans Pro Semibold" charset="0"/>
                <a:ea typeface="Source Sans Pro Semibold" charset="0"/>
                <a:cs typeface="Source Sans Pro Semibold" charset="0"/>
              </a:rPr>
              <a:t>pflicht</a:t>
            </a:r>
            <a:r>
              <a:rPr lang="de-DE" sz="1300" b="1" dirty="0">
                <a:solidFill>
                  <a:srgbClr val="025249"/>
                </a:solidFill>
                <a:latin typeface="Source Sans Pro Semibold" charset="0"/>
                <a:ea typeface="Source Sans Pro Semibold" charset="0"/>
                <a:cs typeface="Source Sans Pro Semibold" charset="0"/>
              </a:rPr>
              <a:t>)</a:t>
            </a:r>
          </a:p>
        </p:txBody>
      </p:sp>
      <p:sp>
        <p:nvSpPr>
          <p:cNvPr id="12" name="Rechteck 11"/>
          <p:cNvSpPr/>
          <p:nvPr/>
        </p:nvSpPr>
        <p:spPr>
          <a:xfrm>
            <a:off x="73437" y="4277991"/>
            <a:ext cx="2442687" cy="292388"/>
          </a:xfrm>
          <a:prstGeom prst="rect">
            <a:avLst/>
          </a:prstGeom>
        </p:spPr>
        <p:txBody>
          <a:bodyPr wrap="square">
            <a:spAutoFit/>
          </a:bodyPr>
          <a:lstStyle/>
          <a:p>
            <a:r>
              <a:rPr lang="de-DE" sz="1300" b="1" dirty="0">
                <a:solidFill>
                  <a:srgbClr val="025249"/>
                </a:solidFill>
                <a:latin typeface="Source Sans Pro Semibold" charset="0"/>
                <a:ea typeface="Source Sans Pro Semibold" charset="0"/>
                <a:cs typeface="Source Sans Pro Semibold" charset="0"/>
              </a:rPr>
              <a:t>Properties über </a:t>
            </a:r>
            <a:r>
              <a:rPr lang="de-DE" sz="1300" b="1" dirty="0" err="1">
                <a:solidFill>
                  <a:srgbClr val="025249"/>
                </a:solidFill>
                <a:latin typeface="Source Code Pro" charset="0"/>
                <a:ea typeface="Source Code Pro" charset="0"/>
                <a:cs typeface="Source Code Pro" charset="0"/>
              </a:rPr>
              <a:t>props</a:t>
            </a:r>
            <a:r>
              <a:rPr lang="de-DE" sz="1300" b="1" dirty="0">
                <a:solidFill>
                  <a:srgbClr val="025249"/>
                </a:solidFill>
                <a:latin typeface="Source Sans Pro Semibold" charset="0"/>
                <a:ea typeface="Source Sans Pro Semibold" charset="0"/>
                <a:cs typeface="Source Sans Pro Semibold" charset="0"/>
              </a:rPr>
              <a:t> Objekt</a:t>
            </a:r>
          </a:p>
        </p:txBody>
      </p:sp>
    </p:spTree>
    <p:extLst>
      <p:ext uri="{BB962C8B-B14F-4D97-AF65-F5344CB8AC3E}">
        <p14:creationId xmlns:p14="http://schemas.microsoft.com/office/powerpoint/2010/main" val="55555337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von Komponenten</a:t>
            </a:r>
            <a:endParaRPr lang="de-DE" dirty="0"/>
          </a:p>
        </p:txBody>
      </p:sp>
      <p:sp>
        <p:nvSpPr>
          <p:cNvPr id="3" name="Textfeld 2"/>
          <p:cNvSpPr txBox="1"/>
          <p:nvPr/>
        </p:nvSpPr>
        <p:spPr>
          <a:xfrm>
            <a:off x="564641" y="1554290"/>
            <a:ext cx="8952845" cy="4993675"/>
          </a:xfrm>
          <a:prstGeom prst="rect">
            <a:avLst/>
          </a:prstGeom>
          <a:noFill/>
        </p:spPr>
        <p:txBody>
          <a:bodyPr wrap="square" rtlCol="0">
            <a:spAutoFit/>
          </a:bodyPr>
          <a:lstStyle/>
          <a:p>
            <a:r>
              <a:rPr lang="de-DE" sz="2275" b="1" dirty="0" smtClean="0">
                <a:solidFill>
                  <a:srgbClr val="EF7D1D"/>
                </a:solidFill>
                <a:latin typeface="Source Sans Pro Semibold" charset="0"/>
                <a:ea typeface="Source Sans Pro Semibold" charset="0"/>
                <a:cs typeface="Source Sans Pro Semibold" charset="0"/>
              </a:rPr>
              <a:t>Zustand </a:t>
            </a:r>
            <a:r>
              <a:rPr lang="de-DE" sz="2275" b="1" dirty="0">
                <a:solidFill>
                  <a:srgbClr val="EF7D1D"/>
                </a:solidFill>
                <a:latin typeface="Source Sans Pro Semibold" charset="0"/>
                <a:ea typeface="Source Sans Pro Semibold" charset="0"/>
                <a:cs typeface="Source Sans Pro Semibold" charset="0"/>
              </a:rPr>
              <a:t>(„</a:t>
            </a:r>
            <a:r>
              <a:rPr lang="de-DE" sz="2275" b="1" dirty="0" err="1">
                <a:solidFill>
                  <a:srgbClr val="EF7D1D"/>
                </a:solidFill>
                <a:latin typeface="Source Sans Pro Semibold" charset="0"/>
                <a:ea typeface="Source Sans Pro Semibold" charset="0"/>
                <a:cs typeface="Source Sans Pro Semibold" charset="0"/>
              </a:rPr>
              <a:t>state</a:t>
            </a:r>
            <a:r>
              <a:rPr lang="de-DE" sz="2275" b="1" dirty="0" smtClean="0">
                <a:solidFill>
                  <a:srgbClr val="EF7D1D"/>
                </a:solidFill>
                <a:latin typeface="Source Sans Pro Semibold" charset="0"/>
                <a:ea typeface="Source Sans Pro Semibold" charset="0"/>
                <a:cs typeface="Source Sans Pro Semibold" charset="0"/>
              </a:rPr>
              <a:t>“)</a:t>
            </a:r>
            <a:r>
              <a:rPr lang="de-DE" sz="2275" b="1" dirty="0" smtClean="0">
                <a:solidFill>
                  <a:srgbClr val="025249"/>
                </a:solidFill>
                <a:latin typeface="Source Sans Pro Semibold" charset="0"/>
                <a:ea typeface="Source Sans Pro Semibold" charset="0"/>
                <a:cs typeface="Source Sans Pro Semibold" charset="0"/>
              </a:rPr>
              <a:t>: Komponenten-intern</a:t>
            </a:r>
            <a:endParaRPr lang="de-DE" sz="2275" b="1" dirty="0">
              <a:solidFill>
                <a:srgbClr val="025249"/>
              </a:solidFill>
              <a:latin typeface="Source Sans Pro Semibold" charset="0"/>
              <a:ea typeface="Source Sans Pro Semibold" charset="0"/>
              <a:cs typeface="Source Sans Pro Semibold"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Beispiel: Inhalt von Eingabefeld, Antwort vom Server</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Objekt </a:t>
            </a:r>
            <a:r>
              <a:rPr lang="de-DE" sz="2275" dirty="0" smtClean="0">
                <a:solidFill>
                  <a:srgbClr val="025249"/>
                </a:solidFill>
                <a:latin typeface="Source Sans Pro" charset="0"/>
                <a:ea typeface="Source Sans Pro" charset="0"/>
                <a:cs typeface="Source Sans Pro" charset="0"/>
              </a:rPr>
              <a:t>mit </a:t>
            </a:r>
            <a:r>
              <a:rPr lang="de-DE" sz="2275" dirty="0" smtClean="0">
                <a:solidFill>
                  <a:srgbClr val="EF7D1D"/>
                </a:solidFill>
                <a:latin typeface="Source Sans Pro" charset="0"/>
                <a:ea typeface="Source Sans Pro" charset="0"/>
                <a:cs typeface="Source Sans Pro" charset="0"/>
              </a:rPr>
              <a:t>Key-Value-Paaren</a:t>
            </a:r>
            <a:endParaRPr lang="de-DE" sz="2275" dirty="0">
              <a:solidFill>
                <a:srgbClr val="EF7D1D"/>
              </a:solidFill>
              <a:latin typeface="Source Sans Pro" charset="0"/>
              <a:ea typeface="Source Sans Pro" charset="0"/>
              <a:cs typeface="Source Sans Pro" charset="0"/>
            </a:endParaRP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a:t>
            </a:r>
            <a:r>
              <a:rPr lang="de-DE" sz="2275" dirty="0">
                <a:solidFill>
                  <a:srgbClr val="025249"/>
                </a:solidFill>
                <a:latin typeface="Source Sans Pro" charset="0"/>
                <a:ea typeface="Source Sans Pro" charset="0"/>
                <a:cs typeface="Source Sans Pro" charset="0"/>
              </a:rPr>
              <a:t>über </a:t>
            </a:r>
            <a:r>
              <a:rPr lang="de-DE" sz="2275" dirty="0" err="1">
                <a:solidFill>
                  <a:srgbClr val="EF7D1D"/>
                </a:solidFill>
                <a:latin typeface="Source Sans Pro" charset="0"/>
                <a:ea typeface="Source Sans Pro" charset="0"/>
                <a:cs typeface="Source Sans Pro" charset="0"/>
              </a:rPr>
              <a:t>this.state</a:t>
            </a:r>
            <a:r>
              <a:rPr lang="de-DE" sz="2275" dirty="0">
                <a:solidFill>
                  <a:srgbClr val="EF7D1D"/>
                </a:solidFill>
                <a:latin typeface="Source Sans Pro" charset="0"/>
                <a:ea typeface="Source Sans Pro" charset="0"/>
                <a:cs typeface="Source Sans Pro" charset="0"/>
              </a:rPr>
              <a:t> / </a:t>
            </a:r>
            <a:r>
              <a:rPr lang="de-DE" sz="2275" dirty="0" err="1">
                <a:solidFill>
                  <a:srgbClr val="EF7D1D"/>
                </a:solidFill>
                <a:latin typeface="Source Sans Pro" charset="0"/>
                <a:ea typeface="Source Sans Pro" charset="0"/>
                <a:cs typeface="Source Sans Pro" charset="0"/>
              </a:rPr>
              <a:t>this.setState</a:t>
            </a:r>
            <a:r>
              <a:rPr lang="de-DE" sz="2275" dirty="0">
                <a:solidFill>
                  <a:srgbClr val="EF7D1D"/>
                </a:solidFill>
                <a:latin typeface="Source Sans Pro" charset="0"/>
                <a:ea typeface="Source Sans Pro" charset="0"/>
                <a:cs typeface="Source Sans Pro" charset="0"/>
              </a:rPr>
              <a:t>()</a:t>
            </a:r>
          </a:p>
          <a:p>
            <a:pPr marL="232172" indent="-232172">
              <a:buFont typeface="Arial" charset="0"/>
              <a:buChar char="•"/>
            </a:pPr>
            <a:r>
              <a:rPr lang="de-DE" sz="2275" dirty="0">
                <a:solidFill>
                  <a:srgbClr val="025249"/>
                </a:solidFill>
                <a:latin typeface="Source Sans Pro" charset="0"/>
                <a:ea typeface="Source Sans Pro" charset="0"/>
                <a:cs typeface="Source Sans Pro" charset="0"/>
              </a:rPr>
              <a:t>Nur in </a:t>
            </a:r>
            <a:r>
              <a:rPr lang="de-DE" sz="2275" dirty="0" smtClean="0">
                <a:solidFill>
                  <a:srgbClr val="EF7D1D"/>
                </a:solidFill>
                <a:latin typeface="Source Sans Pro" charset="0"/>
                <a:ea typeface="Source Sans Pro" charset="0"/>
                <a:cs typeface="Source Sans Pro" charset="0"/>
              </a:rPr>
              <a:t>Komponenten-Klassen</a:t>
            </a:r>
            <a:r>
              <a:rPr lang="de-DE" sz="2275" dirty="0" smtClean="0">
                <a:solidFill>
                  <a:srgbClr val="025249"/>
                </a:solidFill>
                <a:latin typeface="Source Sans Pro" charset="0"/>
                <a:ea typeface="Source Sans Pro" charset="0"/>
                <a:cs typeface="Source Sans Pro" charset="0"/>
              </a:rPr>
              <a:t> </a:t>
            </a:r>
            <a:r>
              <a:rPr lang="de-DE" sz="2275" dirty="0" smtClean="0">
                <a:solidFill>
                  <a:srgbClr val="025249"/>
                </a:solidFill>
                <a:latin typeface="Source Sans Pro" charset="0"/>
                <a:ea typeface="Source Sans Pro" charset="0"/>
                <a:cs typeface="Source Sans Pro" charset="0"/>
              </a:rPr>
              <a:t>verfügbar</a:t>
            </a:r>
          </a:p>
          <a:p>
            <a:pPr marL="232172" indent="-232172">
              <a:buFont typeface="Arial" charset="0"/>
              <a:buChar char="•"/>
            </a:pPr>
            <a:r>
              <a:rPr lang="de-DE" sz="2275" b="1" dirty="0" err="1" smtClean="0">
                <a:solidFill>
                  <a:srgbClr val="EF7D1D"/>
                </a:solidFill>
                <a:latin typeface="Source Sans Pro Semibold" charset="0"/>
                <a:ea typeface="Source Sans Pro Semibold" charset="0"/>
                <a:cs typeface="Source Sans Pro Semibold" charset="0"/>
              </a:rPr>
              <a:t>this.setState</a:t>
            </a:r>
            <a:r>
              <a:rPr lang="de-DE" sz="2275" b="1" dirty="0">
                <a:solidFill>
                  <a:srgbClr val="EF7D1D"/>
                </a:solidFill>
                <a:latin typeface="Source Sans Pro Semibold" charset="0"/>
                <a:ea typeface="Source Sans Pro Semibold" charset="0"/>
                <a:cs typeface="Source Sans Pro Semibold" charset="0"/>
              </a:rPr>
              <a:t>() triggert erneutes </a:t>
            </a:r>
            <a:r>
              <a:rPr lang="de-DE" sz="2275" b="1" dirty="0" smtClean="0">
                <a:solidFill>
                  <a:srgbClr val="EF7D1D"/>
                </a:solidFill>
                <a:latin typeface="Source Sans Pro Semibold" charset="0"/>
                <a:ea typeface="Source Sans Pro Semibold" charset="0"/>
                <a:cs typeface="Source Sans Pro Semibold" charset="0"/>
              </a:rPr>
              <a:t>Rendern</a:t>
            </a:r>
            <a:r>
              <a:rPr lang="de-DE" sz="2275" b="1" dirty="0" smtClean="0">
                <a:solidFill>
                  <a:srgbClr val="025249"/>
                </a:solidFill>
                <a:latin typeface="Source Sans Pro Semibold" charset="0"/>
                <a:ea typeface="Source Sans Pro Semibold" charset="0"/>
                <a:cs typeface="Source Sans Pro Semibold" charset="0"/>
              </a:rPr>
              <a:t> </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auch alle </a:t>
            </a:r>
            <a:r>
              <a:rPr lang="de-DE" sz="2275" dirty="0" smtClean="0">
                <a:solidFill>
                  <a:srgbClr val="025249"/>
                </a:solidFill>
                <a:latin typeface="Source Sans Pro" charset="0"/>
                <a:ea typeface="Source Sans Pro" charset="0"/>
                <a:cs typeface="Source Sans Pro" charset="0"/>
              </a:rPr>
              <a:t>Unterkomponenten</a:t>
            </a:r>
          </a:p>
          <a:p>
            <a:pPr marL="689372" lvl="1" indent="-232172">
              <a:buFont typeface="Arial" charset="0"/>
              <a:buChar char="•"/>
            </a:pPr>
            <a:r>
              <a:rPr lang="de-DE" sz="2275" dirty="0" smtClean="0">
                <a:solidFill>
                  <a:srgbClr val="025249"/>
                </a:solidFill>
                <a:latin typeface="Source Sans Pro" charset="0"/>
                <a:ea typeface="Source Sans Pro" charset="0"/>
                <a:cs typeface="Source Sans Pro" charset="0"/>
              </a:rPr>
              <a:t>Kein 2-Wege-Databinding</a:t>
            </a:r>
            <a:endParaRPr lang="de-DE" sz="2275" dirty="0" smtClean="0">
              <a:solidFill>
                <a:srgbClr val="025249"/>
              </a:solidFill>
              <a:latin typeface="Source Sans Pro" charset="0"/>
              <a:ea typeface="Source Sans Pro" charset="0"/>
              <a:cs typeface="Source Sans Pro" charset="0"/>
            </a:endParaRPr>
          </a:p>
          <a:p>
            <a:endParaRPr lang="de-DE" sz="2275" b="1" dirty="0" smtClean="0">
              <a:solidFill>
                <a:srgbClr val="EF7D1D"/>
              </a:solidFill>
              <a:latin typeface="Source Sans Pro Semibold" charset="0"/>
              <a:ea typeface="Source Sans Pro Semibold" charset="0"/>
              <a:cs typeface="Source Sans Pro Semibold" charset="0"/>
            </a:endParaRPr>
          </a:p>
          <a:p>
            <a:r>
              <a:rPr lang="de-DE" sz="2275" b="1" dirty="0" smtClean="0">
                <a:solidFill>
                  <a:srgbClr val="EF7D1D"/>
                </a:solidFill>
                <a:latin typeface="Source Sans Pro Semibold" charset="0"/>
                <a:ea typeface="Source Sans Pro Semibold" charset="0"/>
                <a:cs typeface="Source Sans Pro Semibold" charset="0"/>
              </a:rPr>
              <a:t>Zum Vergleich: Properties</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Von außen übergeben</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Unveränderlich</a:t>
            </a:r>
          </a:p>
          <a:p>
            <a:pPr marL="232172" indent="-232172">
              <a:buFont typeface="Arial" charset="0"/>
              <a:buChar char="•"/>
            </a:pPr>
            <a:r>
              <a:rPr lang="de-DE" sz="2275" dirty="0" smtClean="0">
                <a:solidFill>
                  <a:srgbClr val="025249"/>
                </a:solidFill>
                <a:latin typeface="Source Sans Pro" charset="0"/>
                <a:ea typeface="Source Sans Pro" charset="0"/>
                <a:cs typeface="Source Sans Pro" charset="0"/>
              </a:rPr>
              <a:t>Zugriff über </a:t>
            </a:r>
            <a:r>
              <a:rPr lang="de-DE" sz="2275" dirty="0" err="1" smtClean="0">
                <a:solidFill>
                  <a:srgbClr val="025249"/>
                </a:solidFill>
                <a:latin typeface="Source Sans Pro" charset="0"/>
                <a:ea typeface="Source Sans Pro" charset="0"/>
                <a:cs typeface="Source Sans Pro" charset="0"/>
              </a:rPr>
              <a:t>this.props</a:t>
            </a:r>
            <a:r>
              <a:rPr lang="de-DE" sz="2275" dirty="0" smtClean="0">
                <a:solidFill>
                  <a:srgbClr val="025249"/>
                </a:solidFill>
                <a:latin typeface="Source Sans Pro" charset="0"/>
                <a:ea typeface="Source Sans Pro" charset="0"/>
                <a:cs typeface="Source Sans Pro" charset="0"/>
              </a:rPr>
              <a:t> (Key-Value-Paare)</a:t>
            </a:r>
          </a:p>
          <a:p>
            <a:pPr marL="232172" indent="-232172">
              <a:buFont typeface="Arial" charset="0"/>
              <a:buChar char="•"/>
            </a:pPr>
            <a:endParaRPr lang="de-DE" sz="2275"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97836461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3" name="Gruppierung 2"/>
          <p:cNvGrpSpPr/>
          <p:nvPr/>
        </p:nvGrpSpPr>
        <p:grpSpPr>
          <a:xfrm>
            <a:off x="830360" y="1745164"/>
            <a:ext cx="8245281" cy="3668443"/>
            <a:chOff x="1261984" y="1745164"/>
            <a:chExt cx="8245281" cy="3668443"/>
          </a:xfrm>
        </p:grpSpPr>
        <p:sp>
          <p:nvSpPr>
            <p:cNvPr id="4" name="Inhaltsplatzhalter 6"/>
            <p:cNvSpPr txBox="1">
              <a:spLocks/>
            </p:cNvSpPr>
            <p:nvPr/>
          </p:nvSpPr>
          <p:spPr>
            <a:xfrm>
              <a:off x="1261984" y="3633259"/>
              <a:ext cx="1919567"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41719C"/>
                  </a:solidFill>
                  <a:latin typeface="Source Sans Pro Semibold" charset="0"/>
                  <a:ea typeface="Source Sans Pro Semibold" charset="0"/>
                  <a:cs typeface="Source Sans Pro Semibold" charset="0"/>
                </a:rPr>
                <a:t>PasswordForm</a:t>
              </a:r>
              <a:endParaRPr lang="de-DE" sz="1600" b="1" spc="41" dirty="0">
                <a:solidFill>
                  <a:srgbClr val="41719C"/>
                </a:solidFill>
                <a:latin typeface="Source Sans Pro Semibold" charset="0"/>
                <a:ea typeface="Source Sans Pro Semibold" charset="0"/>
                <a:cs typeface="Source Sans Pro Semibold" charset="0"/>
              </a:endParaRPr>
            </a:p>
          </p:txBody>
        </p:sp>
        <p:cxnSp>
          <p:nvCxnSpPr>
            <p:cNvPr id="5" name="Gerade Verbindung 10"/>
            <p:cNvCxnSpPr/>
            <p:nvPr/>
          </p:nvCxnSpPr>
          <p:spPr>
            <a:xfrm flipH="1">
              <a:off x="3301759" y="3772709"/>
              <a:ext cx="362544"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6" name="Gerade Verbindung 10"/>
            <p:cNvCxnSpPr/>
            <p:nvPr/>
          </p:nvCxnSpPr>
          <p:spPr>
            <a:xfrm flipV="1">
              <a:off x="3664303" y="2389367"/>
              <a:ext cx="0" cy="302424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10" name="Inhaltsplatzhalter 6"/>
            <p:cNvSpPr txBox="1">
              <a:spLocks/>
            </p:cNvSpPr>
            <p:nvPr/>
          </p:nvSpPr>
          <p:spPr>
            <a:xfrm>
              <a:off x="5834064" y="1745164"/>
              <a:ext cx="1886011" cy="404815"/>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de-DE" sz="1600" b="1" spc="41" dirty="0">
                  <a:solidFill>
                    <a:srgbClr val="EF7D1D"/>
                  </a:solidFill>
                  <a:latin typeface="Source Sans Pro Semibold" charset="0"/>
                  <a:ea typeface="Source Sans Pro Semibold" charset="0"/>
                  <a:cs typeface="Source Sans Pro Semibold" charset="0"/>
                </a:rPr>
                <a:t>Interner Zustand!</a:t>
              </a:r>
            </a:p>
          </p:txBody>
        </p:sp>
        <p:sp>
          <p:nvSpPr>
            <p:cNvPr id="15" name="Inhaltsplatzhalter 6"/>
            <p:cNvSpPr txBox="1">
              <a:spLocks/>
            </p:cNvSpPr>
            <p:nvPr/>
          </p:nvSpPr>
          <p:spPr>
            <a:xfrm>
              <a:off x="4569734" y="2514797"/>
              <a:ext cx="1227987" cy="315859"/>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r">
                <a:buNone/>
              </a:pPr>
              <a:r>
                <a:rPr lang="de-DE" sz="1600" b="1" spc="41" dirty="0" err="1">
                  <a:solidFill>
                    <a:srgbClr val="EF7D1D"/>
                  </a:solidFill>
                  <a:latin typeface="Source Code Pro Semibold" charset="0"/>
                  <a:ea typeface="Source Code Pro Semibold" charset="0"/>
                  <a:cs typeface="Source Code Pro Semibold" charset="0"/>
                </a:rPr>
                <a:t>input</a:t>
              </a:r>
              <a:endParaRPr lang="de-DE" sz="1600" b="1" spc="41" dirty="0">
                <a:solidFill>
                  <a:srgbClr val="EF7D1D"/>
                </a:solidFill>
                <a:latin typeface="Source Code Pro Semibold" charset="0"/>
                <a:ea typeface="Source Code Pro Semibold" charset="0"/>
                <a:cs typeface="Source Code Pro Semibold" charset="0"/>
              </a:endParaRPr>
            </a:p>
          </p:txBody>
        </p:sp>
        <p:cxnSp>
          <p:nvCxnSpPr>
            <p:cNvPr id="16" name="Gerade Verbindung 10"/>
            <p:cNvCxnSpPr/>
            <p:nvPr/>
          </p:nvCxnSpPr>
          <p:spPr>
            <a:xfrm flipV="1">
              <a:off x="6053923" y="2470037"/>
              <a:ext cx="0" cy="400957"/>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a:off x="5883122" y="2670516"/>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8" name="Gerade Verbindung 10"/>
            <p:cNvCxnSpPr/>
            <p:nvPr/>
          </p:nvCxnSpPr>
          <p:spPr>
            <a:xfrm flipH="1" flipV="1">
              <a:off x="3664303" y="2375310"/>
              <a:ext cx="2560423" cy="12482"/>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9" name="Gerade Verbindung 10"/>
            <p:cNvCxnSpPr/>
            <p:nvPr/>
          </p:nvCxnSpPr>
          <p:spPr>
            <a:xfrm flipH="1">
              <a:off x="3664302" y="5412033"/>
              <a:ext cx="2560422" cy="0"/>
            </a:xfrm>
            <a:prstGeom prst="line">
              <a:avLst/>
            </a:prstGeom>
            <a:ln w="1905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4" name="Gerade Verbindung 10"/>
            <p:cNvCxnSpPr/>
            <p:nvPr/>
          </p:nvCxnSpPr>
          <p:spPr>
            <a:xfrm>
              <a:off x="6053923" y="2470037"/>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25" name="Gerade Verbindung 10"/>
            <p:cNvCxnSpPr/>
            <p:nvPr/>
          </p:nvCxnSpPr>
          <p:spPr>
            <a:xfrm>
              <a:off x="6053923" y="2870995"/>
              <a:ext cx="170801" cy="0"/>
            </a:xfrm>
            <a:prstGeom prst="line">
              <a:avLst/>
            </a:prstGeom>
            <a:ln w="1905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pic>
          <p:nvPicPr>
            <p:cNvPr id="26" name="Bild 25"/>
            <p:cNvPicPr>
              <a:picLocks noChangeAspect="1"/>
            </p:cNvPicPr>
            <p:nvPr/>
          </p:nvPicPr>
          <p:blipFill>
            <a:blip r:embed="rId3"/>
            <a:stretch>
              <a:fillRect/>
            </a:stretch>
          </p:blipFill>
          <p:spPr>
            <a:xfrm>
              <a:off x="6282193" y="2390940"/>
              <a:ext cx="3225072" cy="3021093"/>
            </a:xfrm>
            <a:prstGeom prst="rect">
              <a:avLst/>
            </a:prstGeom>
          </p:spPr>
        </p:pic>
        <p:sp>
          <p:nvSpPr>
            <p:cNvPr id="27" name="Rechteck 26"/>
            <p:cNvSpPr/>
            <p:nvPr/>
          </p:nvSpPr>
          <p:spPr>
            <a:xfrm>
              <a:off x="6435501" y="251479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28" name="Gerader Verbinder 21"/>
            <p:cNvCxnSpPr/>
            <p:nvPr/>
          </p:nvCxnSpPr>
          <p:spPr>
            <a:xfrm flipH="1" flipV="1">
              <a:off x="6775838" y="2012206"/>
              <a:ext cx="1" cy="502591"/>
            </a:xfrm>
            <a:prstGeom prst="line">
              <a:avLst/>
            </a:prstGeom>
            <a:ln w="19050">
              <a:solidFill>
                <a:srgbClr val="EF7D1D"/>
              </a:solidFill>
              <a:prstDash val="sysDash"/>
            </a:ln>
            <a:effectLst/>
          </p:spPr>
          <p:style>
            <a:lnRef idx="2">
              <a:schemeClr val="accent1"/>
            </a:lnRef>
            <a:fillRef idx="0">
              <a:schemeClr val="accent1"/>
            </a:fillRef>
            <a:effectRef idx="1">
              <a:schemeClr val="accent1"/>
            </a:effectRef>
            <a:fontRef idx="minor">
              <a:schemeClr val="tx1"/>
            </a:fontRef>
          </p:style>
        </p:cxnSp>
      </p:grpSp>
      <p:sp>
        <p:nvSpPr>
          <p:cNvPr id="7" name="Rechteck 6"/>
          <p:cNvSpPr/>
          <p:nvPr/>
        </p:nvSpPr>
        <p:spPr>
          <a:xfrm>
            <a:off x="5850569" y="2870994"/>
            <a:ext cx="3415351" cy="2625566"/>
          </a:xfrm>
          <a:prstGeom prst="rect">
            <a:avLst/>
          </a:prstGeom>
          <a:solidFill>
            <a:srgbClr val="D4EBE9">
              <a:alpha val="8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3320808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a:solidFill>
                  <a:srgbClr val="EF7D1D"/>
                </a:solidFill>
                <a:latin typeface="Source Code Pro" charset="0"/>
                <a:ea typeface="Source Code Pro" charset="0"/>
                <a:cs typeface="Source Code Pro" charset="0"/>
              </a:rPr>
              <a:t>value={</a:t>
            </a:r>
            <a:r>
              <a:rPr lang="en-US" sz="1463" dirty="0" err="1">
                <a:solidFill>
                  <a:srgbClr val="EF7D1D"/>
                </a:solidFill>
                <a:latin typeface="Source Code Pro" charset="0"/>
                <a:ea typeface="Source Code Pro" charset="0"/>
                <a:cs typeface="Source Code Pro" charset="0"/>
              </a:rPr>
              <a:t>this.state.password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Tree>
    <p:extLst>
      <p:ext uri="{BB962C8B-B14F-4D97-AF65-F5344CB8AC3E}">
        <p14:creationId xmlns:p14="http://schemas.microsoft.com/office/powerpoint/2010/main" val="207674035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onChange</a:t>
            </a:r>
            <a:r>
              <a:rPr lang="en-US" sz="1463" dirty="0">
                <a:solidFill>
                  <a:srgbClr val="EF7D1D"/>
                </a:solidFill>
                <a:latin typeface="Source Code Pro" charset="0"/>
                <a:ea typeface="Source Code Pro" charset="0"/>
                <a:cs typeface="Source Code Pro" charset="0"/>
              </a:rPr>
              <a:t>={e=&gt;</a:t>
            </a:r>
            <a:r>
              <a:rPr lang="en-US" sz="1463" dirty="0" err="1">
                <a:solidFill>
                  <a:srgbClr val="EF7D1D"/>
                </a:solidFill>
                <a:latin typeface="Source Code Pro" charset="0"/>
                <a:ea typeface="Source Code Pro" charset="0"/>
                <a:cs typeface="Source Code Pro" charset="0"/>
              </a:rPr>
              <a:t>this.onPasswordChange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e.target.value</a:t>
            </a:r>
            <a:r>
              <a:rPr lang="en-US" sz="1463" dirty="0">
                <a:solidFill>
                  <a:srgbClr val="EF7D1D"/>
                </a:solidFill>
                <a:latin typeface="Source Code Pro" charset="0"/>
                <a:ea typeface="Source Code Pro" charset="0"/>
                <a:cs typeface="Source Code Pro" charset="0"/>
              </a:rPr>
              <a: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onPasswordChange</a:t>
            </a:r>
            <a:r>
              <a:rPr lang="en-US" sz="1463" dirty="0">
                <a:solidFill>
                  <a:srgbClr val="EF7D1D"/>
                </a:solidFill>
                <a:latin typeface="Source Code Pro" charset="0"/>
                <a:ea typeface="Source Code Pro" charset="0"/>
                <a:cs typeface="Source Code Pro" charset="0"/>
              </a:rPr>
              <a:t>(</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 {</a:t>
            </a:r>
          </a:p>
          <a:p>
            <a:pPr>
              <a:lnSpc>
                <a:spcPct val="120000"/>
              </a:lnSpc>
            </a:pPr>
            <a:endParaRPr lang="en-US" sz="1463" dirty="0" smtClean="0">
              <a:solidFill>
                <a:srgbClr val="EF7D1D"/>
              </a:solidFill>
              <a:latin typeface="Source Code Pro" charset="0"/>
              <a:ea typeface="Source Code Pro" charset="0"/>
              <a:cs typeface="Source Code Pro" charset="0"/>
            </a:endParaRPr>
          </a:p>
          <a:p>
            <a:pPr>
              <a:lnSpc>
                <a:spcPct val="120000"/>
              </a:lnSpc>
            </a:pPr>
            <a:r>
              <a:rPr lang="en-US" sz="1463" dirty="0">
                <a:solidFill>
                  <a:srgbClr val="EF7D1D"/>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59346521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a:t>
            </a:r>
            <a:r>
              <a:rPr lang="en-US" sz="1463" dirty="0" smtClean="0">
                <a:solidFill>
                  <a:srgbClr val="025249"/>
                </a:solidFill>
                <a:latin typeface="Source Code Pro" charset="0"/>
                <a:ea typeface="Source Code Pro" charset="0"/>
                <a:cs typeface="Source Code Pro" charset="0"/>
              </a:rPr>
              <a:t>&gt;</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EF7D1D"/>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EF7D1D"/>
                </a:solidFill>
                <a:latin typeface="Source Code Pro" charset="0"/>
                <a:ea typeface="Source Code Pro" charset="0"/>
                <a:cs typeface="Source Code Pro" charset="0"/>
              </a:rPr>
              <a:t>({password: </a:t>
            </a:r>
            <a:r>
              <a:rPr lang="en-US" sz="1463" dirty="0" err="1">
                <a:solidFill>
                  <a:srgbClr val="EF7D1D"/>
                </a:solidFill>
                <a:latin typeface="Source Code Pro" charset="0"/>
                <a:ea typeface="Source Code Pro" charset="0"/>
                <a:cs typeface="Source Code Pro" charset="0"/>
              </a:rPr>
              <a:t>newPassword</a:t>
            </a:r>
            <a:r>
              <a:rPr lang="en-US" sz="1463"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1" name="Rechteck 30"/>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2" name="Rechteck 31"/>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18" name="Rechteck 17"/>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19" name="Rechteck 1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4618554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Eingabefeld</a:t>
            </a:r>
            <a:endParaRPr lang="de-DE" dirty="0"/>
          </a:p>
        </p:txBody>
      </p:sp>
      <p:grpSp>
        <p:nvGrpSpPr>
          <p:cNvPr id="6" name="Gruppierung 5"/>
          <p:cNvGrpSpPr/>
          <p:nvPr/>
        </p:nvGrpSpPr>
        <p:grpSpPr>
          <a:xfrm>
            <a:off x="6726015" y="1539500"/>
            <a:ext cx="887759"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grpSp>
        <p:nvGrpSpPr>
          <p:cNvPr id="3" name="Gruppierung 2"/>
          <p:cNvGrpSpPr/>
          <p:nvPr/>
        </p:nvGrpSpPr>
        <p:grpSpPr>
          <a:xfrm>
            <a:off x="3340465" y="1461379"/>
            <a:ext cx="3225072" cy="548587"/>
            <a:chOff x="3676807" y="1007312"/>
            <a:chExt cx="3969319" cy="675184"/>
          </a:xfrm>
        </p:grpSpPr>
        <p:pic>
          <p:nvPicPr>
            <p:cNvPr id="10" name="Bild 9"/>
            <p:cNvPicPr>
              <a:picLocks noChangeAspect="1"/>
            </p:cNvPicPr>
            <p:nvPr/>
          </p:nvPicPr>
          <p:blipFill rotWithShape="1">
            <a:blip r:embed="rId3"/>
            <a:srcRect b="81842"/>
            <a:stretch/>
          </p:blipFill>
          <p:spPr>
            <a:xfrm>
              <a:off x="3676807" y="1007312"/>
              <a:ext cx="3969319" cy="675184"/>
            </a:xfrm>
            <a:prstGeom prst="rect">
              <a:avLst/>
            </a:prstGeom>
          </p:spPr>
        </p:pic>
        <p:sp>
          <p:nvSpPr>
            <p:cNvPr id="11" name="Rechteck 10"/>
            <p:cNvSpPr/>
            <p:nvPr/>
          </p:nvSpPr>
          <p:spPr>
            <a:xfrm>
              <a:off x="3841109" y="1159751"/>
              <a:ext cx="856343" cy="333660"/>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grpSp>
      <p:sp>
        <p:nvSpPr>
          <p:cNvPr id="21" name="Inhaltsplatzhalter 6"/>
          <p:cNvSpPr txBox="1">
            <a:spLocks/>
          </p:cNvSpPr>
          <p:nvPr/>
        </p:nvSpPr>
        <p:spPr>
          <a:xfrm>
            <a:off x="2405071" y="1604728"/>
            <a:ext cx="830309" cy="27858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a:solidFill>
                  <a:srgbClr val="EF7D1D"/>
                </a:solidFill>
                <a:latin typeface="Source Sans Pro" charset="0"/>
                <a:ea typeface="Source Sans Pro" charset="0"/>
                <a:cs typeface="Source Sans Pro" charset="0"/>
              </a:rPr>
              <a:t>Zustand!</a:t>
            </a:r>
            <a:endParaRPr lang="de-DE" sz="813" spc="41" dirty="0">
              <a:solidFill>
                <a:srgbClr val="EF7D1D"/>
              </a:solidFill>
              <a:latin typeface="Source Sans Pro" charset="0"/>
              <a:ea typeface="Source Sans Pro" charset="0"/>
              <a:cs typeface="Source Sans Pro" charset="0"/>
            </a:endParaRPr>
          </a:p>
        </p:txBody>
      </p:sp>
      <p:cxnSp>
        <p:nvCxnSpPr>
          <p:cNvPr id="23" name="Gerade Verbindung 10"/>
          <p:cNvCxnSpPr/>
          <p:nvPr/>
        </p:nvCxnSpPr>
        <p:spPr>
          <a:xfrm flipH="1">
            <a:off x="3130296" y="1707888"/>
            <a:ext cx="349188" cy="0"/>
          </a:xfrm>
          <a:prstGeom prst="line">
            <a:avLst/>
          </a:prstGeom>
          <a:ln w="16510">
            <a:solidFill>
              <a:srgbClr val="EF7D1D"/>
            </a:solidFill>
            <a:prstDash val="sysDash"/>
            <a:bevel/>
          </a:ln>
          <a:effectLst/>
        </p:spPr>
        <p:style>
          <a:lnRef idx="2">
            <a:schemeClr val="accent1"/>
          </a:lnRef>
          <a:fillRef idx="0">
            <a:schemeClr val="accent1"/>
          </a:fillRef>
          <a:effectRef idx="1">
            <a:schemeClr val="accent1"/>
          </a:effectRef>
          <a:fontRef idx="minor">
            <a:schemeClr val="tx1"/>
          </a:fontRef>
        </p:style>
      </p:cxnSp>
      <p:sp>
        <p:nvSpPr>
          <p:cNvPr id="29" name="Textfeld 28"/>
          <p:cNvSpPr txBox="1"/>
          <p:nvPr/>
        </p:nvSpPr>
        <p:spPr>
          <a:xfrm>
            <a:off x="2922270" y="2264472"/>
            <a:ext cx="6597396" cy="4052071"/>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&lt;input</a:t>
            </a:r>
          </a:p>
          <a:p>
            <a:pPr>
              <a:lnSpc>
                <a:spcPct val="120000"/>
              </a:lnSpc>
            </a:pPr>
            <a:r>
              <a:rPr lang="en-US" sz="1463" dirty="0">
                <a:solidFill>
                  <a:srgbClr val="025249"/>
                </a:solidFill>
                <a:latin typeface="Source Code Pro" charset="0"/>
                <a:ea typeface="Source Code Pro" charset="0"/>
                <a:cs typeface="Source Code Pro" charset="0"/>
              </a:rPr>
              <a:t>       value={</a:t>
            </a:r>
            <a:r>
              <a:rPr lang="en-US" sz="1463" dirty="0" err="1">
                <a:solidFill>
                  <a:srgbClr val="025249"/>
                </a:solidFill>
                <a:latin typeface="Source Code Pro" charset="0"/>
                <a:ea typeface="Source Code Pro" charset="0"/>
                <a:cs typeface="Source Code Pro" charset="0"/>
              </a:rPr>
              <a:t>this.state.password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onChange</a:t>
            </a:r>
            <a:r>
              <a:rPr lang="en-US" sz="1463" dirty="0">
                <a:solidFill>
                  <a:srgbClr val="025249"/>
                </a:solidFill>
                <a:latin typeface="Source Code Pro" charset="0"/>
                <a:ea typeface="Source Code Pro" charset="0"/>
                <a:cs typeface="Source Code Pro" charset="0"/>
              </a:rPr>
              <a:t>={e=&gt;</a:t>
            </a:r>
            <a:r>
              <a:rPr lang="en-US" sz="1463" dirty="0" err="1">
                <a:solidFill>
                  <a:srgbClr val="025249"/>
                </a:solidFill>
                <a:latin typeface="Source Code Pro" charset="0"/>
                <a:ea typeface="Source Code Pro" charset="0"/>
                <a:cs typeface="Source Code Pro" charset="0"/>
              </a:rPr>
              <a:t>this.onPasswordChange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e.target.value</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onPasswordChange</a:t>
            </a:r>
            <a:r>
              <a:rPr lang="en-US" sz="1463" dirty="0">
                <a:solidFill>
                  <a:srgbClr val="025249"/>
                </a:solidFill>
                <a:latin typeface="Source Code Pro" charset="0"/>
                <a:ea typeface="Source Code Pro" charset="0"/>
                <a:cs typeface="Source Code Pro" charset="0"/>
              </a:rPr>
              <a:t>(</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this.</a:t>
            </a:r>
            <a:r>
              <a:rPr lang="en-US" sz="1463" b="1" dirty="0" err="1">
                <a:solidFill>
                  <a:srgbClr val="EF7D1D"/>
                </a:solidFill>
                <a:latin typeface="Source Code Pro" charset="0"/>
                <a:ea typeface="Source Code Pro" charset="0"/>
                <a:cs typeface="Source Code Pro" charset="0"/>
              </a:rPr>
              <a:t>setState</a:t>
            </a:r>
            <a:r>
              <a:rPr lang="en-US" sz="1463" dirty="0">
                <a:solidFill>
                  <a:srgbClr val="025249"/>
                </a:solidFill>
                <a:latin typeface="Source Code Pro" charset="0"/>
                <a:ea typeface="Source Code Pro" charset="0"/>
                <a:cs typeface="Source Code Pro" charset="0"/>
              </a:rPr>
              <a:t>({password: </a:t>
            </a:r>
            <a:r>
              <a:rPr lang="en-US" sz="1463" dirty="0" err="1">
                <a:solidFill>
                  <a:srgbClr val="025249"/>
                </a:solidFill>
                <a:latin typeface="Source Code Pro" charset="0"/>
                <a:ea typeface="Source Code Pro" charset="0"/>
                <a:cs typeface="Source Code Pro" charset="0"/>
              </a:rPr>
              <a:t>newPassword</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cxnSp>
        <p:nvCxnSpPr>
          <p:cNvPr id="38" name="Gerade Verbindung 37"/>
          <p:cNvCxnSpPr/>
          <p:nvPr/>
        </p:nvCxnSpPr>
        <p:spPr>
          <a:xfrm>
            <a:off x="8063484" y="5594907"/>
            <a:ext cx="1557719" cy="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9621203" y="2724757"/>
            <a:ext cx="0" cy="2870150"/>
          </a:xfrm>
          <a:prstGeom prst="line">
            <a:avLst/>
          </a:prstGeom>
          <a:ln w="25400">
            <a:solidFill>
              <a:srgbClr val="EF7D1D"/>
            </a:solidFill>
            <a:prstDash val="dash"/>
          </a:ln>
        </p:spPr>
        <p:style>
          <a:lnRef idx="1">
            <a:schemeClr val="accent1"/>
          </a:lnRef>
          <a:fillRef idx="0">
            <a:schemeClr val="accent1"/>
          </a:fillRef>
          <a:effectRef idx="0">
            <a:schemeClr val="accent1"/>
          </a:effectRef>
          <a:fontRef idx="minor">
            <a:schemeClr val="tx1"/>
          </a:fontRef>
        </p:style>
      </p:cxnSp>
      <p:cxnSp>
        <p:nvCxnSpPr>
          <p:cNvPr id="46" name="Gerade Verbindung 45"/>
          <p:cNvCxnSpPr/>
          <p:nvPr/>
        </p:nvCxnSpPr>
        <p:spPr>
          <a:xfrm>
            <a:off x="5655088" y="2713982"/>
            <a:ext cx="3966115" cy="0"/>
          </a:xfrm>
          <a:prstGeom prst="line">
            <a:avLst/>
          </a:prstGeom>
          <a:ln w="25400">
            <a:solidFill>
              <a:srgbClr val="EF7D1D"/>
            </a:solidFill>
            <a:prstDash val="dash"/>
            <a:headEnd type="triangle" w="lg" len="lg"/>
            <a:tailEnd type="none"/>
          </a:ln>
        </p:spPr>
        <p:style>
          <a:lnRef idx="1">
            <a:schemeClr val="accent1"/>
          </a:lnRef>
          <a:fillRef idx="0">
            <a:schemeClr val="accent1"/>
          </a:fillRef>
          <a:effectRef idx="0">
            <a:schemeClr val="accent1"/>
          </a:effectRef>
          <a:fontRef idx="minor">
            <a:schemeClr val="tx1"/>
          </a:fontRef>
        </p:style>
      </p:cxnSp>
      <p:sp useBgFill="1">
        <p:nvSpPr>
          <p:cNvPr id="48" name="Rechteck 47"/>
          <p:cNvSpPr/>
          <p:nvPr/>
        </p:nvSpPr>
        <p:spPr>
          <a:xfrm>
            <a:off x="8192262" y="2576445"/>
            <a:ext cx="1159860" cy="292388"/>
          </a:xfrm>
          <a:prstGeom prst="rect">
            <a:avLst/>
          </a:prstGeom>
          <a:ln>
            <a:solidFill>
              <a:srgbClr val="EF7D1D"/>
            </a:solidFill>
          </a:ln>
        </p:spPr>
        <p:txBody>
          <a:bodyPr wrap="square">
            <a:spAutoFit/>
          </a:bodyPr>
          <a:lstStyle/>
          <a:p>
            <a:pPr algn="ctr"/>
            <a:r>
              <a:rPr lang="de-DE" sz="1300" b="1" dirty="0">
                <a:solidFill>
                  <a:srgbClr val="EF7D1D"/>
                </a:solidFill>
                <a:latin typeface="Source Sans Pro Semibold" charset="0"/>
                <a:ea typeface="Source Sans Pro Semibold" charset="0"/>
                <a:cs typeface="Source Sans Pro Semibold" charset="0"/>
              </a:rPr>
              <a:t>Neu rendern</a:t>
            </a:r>
          </a:p>
        </p:txBody>
      </p:sp>
      <p:cxnSp>
        <p:nvCxnSpPr>
          <p:cNvPr id="22" name="Gerade Verbindung 21"/>
          <p:cNvCxnSpPr/>
          <p:nvPr/>
        </p:nvCxnSpPr>
        <p:spPr>
          <a:xfrm>
            <a:off x="5655088" y="3953986"/>
            <a:ext cx="0" cy="1166654"/>
          </a:xfrm>
          <a:prstGeom prst="line">
            <a:avLst/>
          </a:prstGeom>
          <a:ln w="25400">
            <a:solidFill>
              <a:srgbClr val="EF7D1D"/>
            </a:solidFill>
            <a:prstDash val="dash"/>
            <a:headEnd type="none" w="lg" len="med"/>
            <a:tailEnd type="triangle" w="lg" len="lg"/>
          </a:ln>
        </p:spPr>
        <p:style>
          <a:lnRef idx="1">
            <a:schemeClr val="accent1"/>
          </a:lnRef>
          <a:fillRef idx="0">
            <a:schemeClr val="accent1"/>
          </a:fillRef>
          <a:effectRef idx="0">
            <a:schemeClr val="accent1"/>
          </a:effectRef>
          <a:fontRef idx="minor">
            <a:schemeClr val="tx1"/>
          </a:fontRef>
        </p:style>
      </p:cxnSp>
      <p:sp useBgFill="1">
        <p:nvSpPr>
          <p:cNvPr id="24" name="Rechteck 23"/>
          <p:cNvSpPr/>
          <p:nvPr/>
        </p:nvSpPr>
        <p:spPr>
          <a:xfrm>
            <a:off x="5075158" y="4293995"/>
            <a:ext cx="1159860" cy="292388"/>
          </a:xfrm>
          <a:prstGeom prst="rect">
            <a:avLst/>
          </a:prstGeom>
          <a:ln>
            <a:solidFill>
              <a:srgbClr val="EF7D1D"/>
            </a:solidFill>
          </a:ln>
        </p:spPr>
        <p:txBody>
          <a:bodyPr wrap="square">
            <a:spAutoFit/>
          </a:bodyPr>
          <a:lstStyle/>
          <a:p>
            <a:pPr algn="ctr"/>
            <a:r>
              <a:rPr lang="de-DE" sz="1300" b="1" dirty="0" smtClean="0">
                <a:solidFill>
                  <a:srgbClr val="EF7D1D"/>
                </a:solidFill>
                <a:latin typeface="Source Sans Pro Semibold" charset="0"/>
                <a:ea typeface="Source Sans Pro Semibold" charset="0"/>
                <a:cs typeface="Source Sans Pro Semibold" charset="0"/>
              </a:rPr>
              <a:t>Event</a:t>
            </a:r>
            <a:endParaRPr lang="de-DE" sz="1300" b="1" dirty="0">
              <a:solidFill>
                <a:srgbClr val="EF7D1D"/>
              </a:solidFill>
              <a:latin typeface="Source Sans Pro Semibold" charset="0"/>
              <a:ea typeface="Source Sans Pro Semibold" charset="0"/>
              <a:cs typeface="Source Sans Pro Semibold" charset="0"/>
            </a:endParaRPr>
          </a:p>
        </p:txBody>
      </p:sp>
      <p:sp>
        <p:nvSpPr>
          <p:cNvPr id="35" name="Rechteck 34"/>
          <p:cNvSpPr/>
          <p:nvPr/>
        </p:nvSpPr>
        <p:spPr>
          <a:xfrm>
            <a:off x="172497" y="3371134"/>
            <a:ext cx="3301463"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1. Input mit Wert aus State befüllen</a:t>
            </a:r>
          </a:p>
        </p:txBody>
      </p:sp>
      <p:sp>
        <p:nvSpPr>
          <p:cNvPr id="36" name="Rechteck 35"/>
          <p:cNvSpPr/>
          <p:nvPr/>
        </p:nvSpPr>
        <p:spPr>
          <a:xfrm>
            <a:off x="172497" y="3646209"/>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2a.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 registrieren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smtClean="0">
                <a:solidFill>
                  <a:srgbClr val="025249"/>
                </a:solidFill>
                <a:latin typeface="Source Sans Pro Semibold" charset="0"/>
                <a:ea typeface="Source Sans Pro Semibold" charset="0"/>
                <a:cs typeface="Source Sans Pro Semibold" charset="0"/>
              </a:rPr>
              <a:t>2b. </a:t>
            </a:r>
            <a:r>
              <a:rPr lang="de-DE" sz="1400" b="1" dirty="0">
                <a:solidFill>
                  <a:srgbClr val="025249"/>
                </a:solidFill>
                <a:latin typeface="Source Sans Pro Semibold" charset="0"/>
                <a:ea typeface="Source Sans Pro Semibold" charset="0"/>
                <a:cs typeface="Source Sans Pro Semibold" charset="0"/>
              </a:rPr>
              <a:t>Event </a:t>
            </a:r>
            <a:r>
              <a:rPr lang="de-DE" sz="1400" b="1" dirty="0" smtClean="0">
                <a:solidFill>
                  <a:srgbClr val="025249"/>
                </a:solidFill>
                <a:latin typeface="Source Sans Pro Semibold" charset="0"/>
                <a:ea typeface="Source Sans Pro Semibold" charset="0"/>
                <a:cs typeface="Source Sans Pro Semibold" charset="0"/>
              </a:rPr>
              <a:t>Handler</a:t>
            </a:r>
            <a:endParaRPr lang="de-DE" sz="1400" b="1" dirty="0">
              <a:solidFill>
                <a:srgbClr val="025249"/>
              </a:solidFill>
              <a:latin typeface="Source Sans Pro Semibold" charset="0"/>
              <a:ea typeface="Source Sans Pro Semibold" charset="0"/>
              <a:cs typeface="Source Sans Pro Semibold" charset="0"/>
            </a:endParaRPr>
          </a:p>
        </p:txBody>
      </p:sp>
      <p:sp>
        <p:nvSpPr>
          <p:cNvPr id="39" name="Rechteck 38"/>
          <p:cNvSpPr/>
          <p:nvPr/>
        </p:nvSpPr>
        <p:spPr>
          <a:xfrm>
            <a:off x="172497" y="5486707"/>
            <a:ext cx="2759679" cy="307777"/>
          </a:xfrm>
          <a:prstGeom prst="rect">
            <a:avLst/>
          </a:prstGeom>
        </p:spPr>
        <p:txBody>
          <a:bodyPr wrap="square">
            <a:spAutoFit/>
          </a:bodyPr>
          <a:lstStyle/>
          <a:p>
            <a:r>
              <a:rPr lang="de-DE" sz="1400" b="1" dirty="0">
                <a:solidFill>
                  <a:srgbClr val="025249"/>
                </a:solidFill>
                <a:latin typeface="Source Sans Pro Semibold" charset="0"/>
                <a:ea typeface="Source Sans Pro Semibold" charset="0"/>
                <a:cs typeface="Source Sans Pro Semibold" charset="0"/>
              </a:rPr>
              <a:t>3</a:t>
            </a:r>
            <a:r>
              <a:rPr lang="de-DE" sz="1400" b="1" dirty="0" smtClean="0">
                <a:solidFill>
                  <a:srgbClr val="025249"/>
                </a:solidFill>
                <a:latin typeface="Source Sans Pro Semibold" charset="0"/>
                <a:ea typeface="Source Sans Pro Semibold" charset="0"/>
                <a:cs typeface="Source Sans Pro Semibold" charset="0"/>
              </a:rPr>
              <a:t>. </a:t>
            </a:r>
            <a:r>
              <a:rPr lang="de-DE" sz="1400" b="1" dirty="0">
                <a:solidFill>
                  <a:srgbClr val="025249"/>
                </a:solidFill>
                <a:latin typeface="Source Sans Pro Semibold" charset="0"/>
                <a:ea typeface="Source Sans Pro Semibold" charset="0"/>
                <a:cs typeface="Source Sans Pro Semibold" charset="0"/>
              </a:rPr>
              <a:t>Zustand neu setzen</a:t>
            </a:r>
          </a:p>
        </p:txBody>
      </p:sp>
    </p:spTree>
    <p:extLst>
      <p:ext uri="{BB962C8B-B14F-4D97-AF65-F5344CB8AC3E}">
        <p14:creationId xmlns:p14="http://schemas.microsoft.com/office/powerpoint/2010/main" val="143621226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Zustand &amp; Rendering</a:t>
            </a:r>
            <a:endParaRPr lang="de-DE" dirty="0"/>
          </a:p>
        </p:txBody>
      </p:sp>
      <p:pic>
        <p:nvPicPr>
          <p:cNvPr id="26" name="Bild 25"/>
          <p:cNvPicPr>
            <a:picLocks noChangeAspect="1"/>
          </p:cNvPicPr>
          <p:nvPr/>
        </p:nvPicPr>
        <p:blipFill>
          <a:blip r:embed="rId3"/>
          <a:stretch>
            <a:fillRect/>
          </a:stretch>
        </p:blipFill>
        <p:spPr>
          <a:xfrm>
            <a:off x="3072903" y="2544610"/>
            <a:ext cx="3225072" cy="3021093"/>
          </a:xfrm>
          <a:prstGeom prst="rect">
            <a:avLst/>
          </a:prstGeom>
        </p:spPr>
      </p:pic>
      <p:sp>
        <p:nvSpPr>
          <p:cNvPr id="27" name="Rechteck 26"/>
          <p:cNvSpPr/>
          <p:nvPr/>
        </p:nvSpPr>
        <p:spPr>
          <a:xfrm>
            <a:off x="3226211" y="2668467"/>
            <a:ext cx="695779" cy="271099"/>
          </a:xfrm>
          <a:prstGeom prst="rect">
            <a:avLst/>
          </a:prstGeom>
          <a:noFill/>
          <a:ln w="15240">
            <a:solidFill>
              <a:srgbClr val="EF7D1D"/>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cxnSp>
        <p:nvCxnSpPr>
          <p:cNvPr id="12" name="Gerade Verbindung 11"/>
          <p:cNvCxnSpPr/>
          <p:nvPr/>
        </p:nvCxnSpPr>
        <p:spPr>
          <a:xfrm>
            <a:off x="6439154" y="2816656"/>
            <a:ext cx="822198" cy="0"/>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2" name="Gerade Verbindung 31"/>
          <p:cNvCxnSpPr/>
          <p:nvPr/>
        </p:nvCxnSpPr>
        <p:spPr>
          <a:xfrm>
            <a:off x="7261352" y="2816656"/>
            <a:ext cx="0" cy="2497088"/>
          </a:xfrm>
          <a:prstGeom prst="line">
            <a:avLst/>
          </a:prstGeom>
          <a:ln w="22225">
            <a:solidFill>
              <a:srgbClr val="025249"/>
            </a:solidFill>
          </a:ln>
        </p:spPr>
        <p:style>
          <a:lnRef idx="1">
            <a:schemeClr val="accent1"/>
          </a:lnRef>
          <a:fillRef idx="0">
            <a:schemeClr val="accent1"/>
          </a:fillRef>
          <a:effectRef idx="0">
            <a:schemeClr val="accent1"/>
          </a:effectRef>
          <a:fontRef idx="minor">
            <a:schemeClr val="tx1"/>
          </a:fontRef>
        </p:style>
      </p:cxnSp>
      <p:cxnSp>
        <p:nvCxnSpPr>
          <p:cNvPr id="38" name="Gerade Verbindung 37"/>
          <p:cNvCxnSpPr/>
          <p:nvPr/>
        </p:nvCxnSpPr>
        <p:spPr>
          <a:xfrm>
            <a:off x="6439154" y="5313744"/>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39" name="Gerade Verbindung 38"/>
          <p:cNvCxnSpPr/>
          <p:nvPr/>
        </p:nvCxnSpPr>
        <p:spPr>
          <a:xfrm>
            <a:off x="6439154" y="4724337"/>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0" name="Gerade Verbindung 39"/>
          <p:cNvCxnSpPr/>
          <p:nvPr/>
        </p:nvCxnSpPr>
        <p:spPr>
          <a:xfrm>
            <a:off x="6439154" y="3292920"/>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1" name="Gerade Verbindung 40"/>
          <p:cNvCxnSpPr/>
          <p:nvPr/>
        </p:nvCxnSpPr>
        <p:spPr>
          <a:xfrm>
            <a:off x="6439154" y="3556302"/>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2" name="Gerade Verbindung 41"/>
          <p:cNvCxnSpPr/>
          <p:nvPr/>
        </p:nvCxnSpPr>
        <p:spPr>
          <a:xfrm>
            <a:off x="6439154" y="3819441"/>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3" name="Gerade Verbindung 42"/>
          <p:cNvCxnSpPr/>
          <p:nvPr/>
        </p:nvCxnSpPr>
        <p:spPr>
          <a:xfrm>
            <a:off x="6439154" y="4098128"/>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44" name="Gerade Verbindung 43"/>
          <p:cNvCxnSpPr/>
          <p:nvPr/>
        </p:nvCxnSpPr>
        <p:spPr>
          <a:xfrm>
            <a:off x="6439154" y="4388386"/>
            <a:ext cx="822198" cy="0"/>
          </a:xfrm>
          <a:prstGeom prst="line">
            <a:avLst/>
          </a:prstGeom>
          <a:ln w="22225">
            <a:solidFill>
              <a:srgbClr val="025249"/>
            </a:solidFill>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45" name="Inhaltsplatzhalter 6"/>
          <p:cNvSpPr txBox="1">
            <a:spLocks/>
          </p:cNvSpPr>
          <p:nvPr/>
        </p:nvSpPr>
        <p:spPr>
          <a:xfrm>
            <a:off x="6451282" y="2556946"/>
            <a:ext cx="1093319" cy="344318"/>
          </a:xfrm>
          <a:prstGeom prst="rect">
            <a:avLst/>
          </a:prstGeom>
        </p:spPr>
        <p:txBody>
          <a:bodyPr vert="horz" lIns="0" tIns="0" rIns="0" bIns="0" rtlCol="0">
            <a:normAutofit/>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b="1" spc="41" dirty="0" err="1">
                <a:solidFill>
                  <a:srgbClr val="025249"/>
                </a:solidFill>
                <a:latin typeface="Source Sans Pro Semibold" charset="0"/>
                <a:ea typeface="Source Sans Pro Semibold" charset="0"/>
                <a:cs typeface="Source Sans Pro Semibold" charset="0"/>
              </a:rPr>
              <a:t>beeinflußt</a:t>
            </a:r>
            <a:endParaRPr lang="de-DE" sz="1138" b="1" spc="41" dirty="0">
              <a:solidFill>
                <a:srgbClr val="025249"/>
              </a:solidFill>
              <a:latin typeface="Source Sans Pro Semibold" charset="0"/>
              <a:ea typeface="Source Sans Pro Semibold" charset="0"/>
              <a:cs typeface="Source Sans Pro Semibold" charset="0"/>
            </a:endParaRPr>
          </a:p>
        </p:txBody>
      </p:sp>
      <p:sp>
        <p:nvSpPr>
          <p:cNvPr id="37" name="Textfeld 36"/>
          <p:cNvSpPr txBox="1"/>
          <p:nvPr/>
        </p:nvSpPr>
        <p:spPr>
          <a:xfrm>
            <a:off x="0" y="786698"/>
            <a:ext cx="9906000" cy="617477"/>
          </a:xfrm>
          <a:prstGeom prst="rect">
            <a:avLst/>
          </a:prstGeom>
          <a:noFill/>
        </p:spPr>
        <p:txBody>
          <a:bodyPr wrap="square" rtlCol="0">
            <a:spAutoFit/>
          </a:bodyPr>
          <a:lstStyle/>
          <a:p>
            <a:pPr algn="ctr">
              <a:lnSpc>
                <a:spcPct val="150000"/>
              </a:lnSpc>
            </a:pPr>
            <a:r>
              <a:rPr lang="de-DE" sz="2275" b="1" dirty="0" smtClean="0">
                <a:solidFill>
                  <a:srgbClr val="025249"/>
                </a:solidFill>
                <a:latin typeface="Source Sans Pro Semibold" charset="0"/>
                <a:ea typeface="Source Sans Pro Semibold" charset="0"/>
                <a:cs typeface="Source Sans Pro Semibold" charset="0"/>
              </a:rPr>
              <a:t>Beispiel: Password Formular</a:t>
            </a:r>
            <a:endParaRPr lang="de-DE" sz="2275"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3599398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a:xfrm>
            <a:off x="0" y="6080657"/>
            <a:ext cx="9906000" cy="790223"/>
          </a:xfrm>
        </p:spPr>
        <p:txBody>
          <a:bodyPr/>
          <a:lstStyle/>
          <a:p>
            <a:r>
              <a:rPr lang="de-DE" spc="100" dirty="0" err="1" smtClean="0">
                <a:solidFill>
                  <a:srgbClr val="36544F"/>
                </a:solidFill>
              </a:rPr>
              <a:t>httpS</a:t>
            </a:r>
            <a:r>
              <a:rPr lang="de-DE" spc="100" dirty="0" smtClean="0">
                <a:solidFill>
                  <a:srgbClr val="36544F"/>
                </a:solidFill>
              </a:rPr>
              <a:t>://react-buch.de | </a:t>
            </a:r>
            <a:r>
              <a:rPr lang="de-DE" spc="100" dirty="0" err="1" smtClean="0">
                <a:solidFill>
                  <a:srgbClr val="36544F"/>
                </a:solidFill>
              </a:rPr>
              <a:t>httpS</a:t>
            </a:r>
            <a:r>
              <a:rPr lang="de-DE" spc="100" dirty="0" smtClean="0">
                <a:solidFill>
                  <a:srgbClr val="36544F"/>
                </a:solidFill>
              </a:rPr>
              <a:t>://react-workshop.de </a:t>
            </a:r>
            <a:endParaRPr lang="de-DE" spc="100" dirty="0">
              <a:solidFill>
                <a:srgbClr val="36544F"/>
              </a:solidFill>
            </a:endParaRPr>
          </a:p>
        </p:txBody>
      </p:sp>
      <p:pic>
        <p:nvPicPr>
          <p:cNvPr id="3" name="Bild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7216" y="943120"/>
            <a:ext cx="2711568" cy="3939886"/>
          </a:xfrm>
          <a:prstGeom prst="rect">
            <a:avLst/>
          </a:prstGeom>
          <a:ln>
            <a:solidFill>
              <a:srgbClr val="36544F"/>
            </a:solidFill>
          </a:ln>
          <a:effectLst>
            <a:outerShdw blurRad="50800" dist="88900" dir="2700000" algn="tl" rotWithShape="0">
              <a:srgbClr val="025249">
                <a:alpha val="40000"/>
              </a:srgbClr>
            </a:outerShdw>
          </a:effectLst>
        </p:spPr>
      </p:pic>
    </p:spTree>
    <p:extLst>
      <p:ext uri="{BB962C8B-B14F-4D97-AF65-F5344CB8AC3E}">
        <p14:creationId xmlns:p14="http://schemas.microsoft.com/office/powerpoint/2010/main" val="4562130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smtClean="0"/>
              <a:t>Ganz einfach: Alles rendern</a:t>
            </a:r>
            <a:endParaRPr lang="de-DE" dirty="0"/>
          </a:p>
        </p:txBody>
      </p:sp>
      <p:grpSp>
        <p:nvGrpSpPr>
          <p:cNvPr id="24" name="Gruppierung 23"/>
          <p:cNvGrpSpPr/>
          <p:nvPr/>
        </p:nvGrpSpPr>
        <p:grpSpPr>
          <a:xfrm>
            <a:off x="2047997" y="1708046"/>
            <a:ext cx="6368805" cy="3981554"/>
            <a:chOff x="1528233" y="2190646"/>
            <a:chExt cx="7141113" cy="4464374"/>
          </a:xfrm>
        </p:grpSpPr>
        <p:pic>
          <p:nvPicPr>
            <p:cNvPr id="6" name="Bild 5"/>
            <p:cNvPicPr>
              <a:picLocks noChangeAspect="1"/>
            </p:cNvPicPr>
            <p:nvPr/>
          </p:nvPicPr>
          <p:blipFill>
            <a:blip r:embed="rId2"/>
            <a:stretch>
              <a:fillRect/>
            </a:stretch>
          </p:blipFill>
          <p:spPr>
            <a:xfrm>
              <a:off x="1540933" y="2190647"/>
              <a:ext cx="4265956" cy="4464373"/>
            </a:xfrm>
            <a:prstGeom prst="rect">
              <a:avLst/>
            </a:prstGeom>
          </p:spPr>
        </p:pic>
        <p:sp>
          <p:nvSpPr>
            <p:cNvPr id="7" name="Rechteck 6"/>
            <p:cNvSpPr/>
            <p:nvPr/>
          </p:nvSpPr>
          <p:spPr>
            <a:xfrm>
              <a:off x="1785222" y="3598777"/>
              <a:ext cx="2921000" cy="34713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8" name="Rechteck 7"/>
            <p:cNvSpPr/>
            <p:nvPr/>
          </p:nvSpPr>
          <p:spPr>
            <a:xfrm>
              <a:off x="1709022" y="3514133"/>
              <a:ext cx="3149600" cy="173564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9" name="Rechteck 8"/>
            <p:cNvSpPr/>
            <p:nvPr/>
          </p:nvSpPr>
          <p:spPr>
            <a:xfrm>
              <a:off x="1641289" y="2913000"/>
              <a:ext cx="4064000" cy="362371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0" name="Rechteck 9"/>
            <p:cNvSpPr/>
            <p:nvPr/>
          </p:nvSpPr>
          <p:spPr>
            <a:xfrm>
              <a:off x="3630956" y="5944043"/>
              <a:ext cx="1955800" cy="533400"/>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1" name="Rechteck 10"/>
            <p:cNvSpPr/>
            <p:nvPr/>
          </p:nvSpPr>
          <p:spPr>
            <a:xfrm>
              <a:off x="1528233" y="2190646"/>
              <a:ext cx="4245320" cy="4464373"/>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12" name="Textfeld 11"/>
            <p:cNvSpPr txBox="1"/>
            <p:nvPr/>
          </p:nvSpPr>
          <p:spPr>
            <a:xfrm>
              <a:off x="7330017" y="3036330"/>
              <a:ext cx="913435" cy="448629"/>
            </a:xfrm>
            <a:prstGeom prst="rect">
              <a:avLst/>
            </a:prstGeom>
            <a:noFill/>
          </p:spPr>
          <p:txBody>
            <a:bodyPr wrap="none" rtlCol="0">
              <a:spAutoFit/>
            </a:bodyPr>
            <a:lstStyle/>
            <a:p>
              <a:r>
                <a:rPr lang="de-DE" sz="2000" b="1" dirty="0" smtClean="0">
                  <a:solidFill>
                    <a:srgbClr val="41719C"/>
                  </a:solidFill>
                  <a:latin typeface="Source Sans Pro Semibold" charset="0"/>
                  <a:ea typeface="Source Sans Pro Semibold" charset="0"/>
                  <a:cs typeface="Source Sans Pro Semibold" charset="0"/>
                </a:rPr>
                <a:t>Event</a:t>
              </a:r>
              <a:endParaRPr lang="de-DE" b="1" dirty="0">
                <a:solidFill>
                  <a:srgbClr val="41719C"/>
                </a:solidFill>
                <a:latin typeface="Source Sans Pro Semibold" charset="0"/>
                <a:ea typeface="Source Sans Pro Semibold" charset="0"/>
                <a:cs typeface="Source Sans Pro Semibold" charset="0"/>
              </a:endParaRPr>
            </a:p>
          </p:txBody>
        </p:sp>
        <p:sp>
          <p:nvSpPr>
            <p:cNvPr id="13" name="Textfeld 12"/>
            <p:cNvSpPr txBox="1"/>
            <p:nvPr/>
          </p:nvSpPr>
          <p:spPr>
            <a:xfrm>
              <a:off x="7330017" y="4212073"/>
              <a:ext cx="1339329" cy="400110"/>
            </a:xfrm>
            <a:prstGeom prst="rect">
              <a:avLst/>
            </a:prstGeom>
            <a:noFill/>
          </p:spPr>
          <p:txBody>
            <a:bodyPr wrap="none" rtlCol="0">
              <a:spAutoFit/>
            </a:bodyPr>
            <a:lstStyle/>
            <a:p>
              <a:r>
                <a:rPr lang="de-DE" sz="2000" b="1" dirty="0" smtClean="0">
                  <a:solidFill>
                    <a:srgbClr val="EF7D1D"/>
                  </a:solidFill>
                  <a:latin typeface="Source Sans Pro Semibold" charset="0"/>
                  <a:ea typeface="Source Sans Pro Semibold" charset="0"/>
                  <a:cs typeface="Source Sans Pro Semibold" charset="0"/>
                </a:rPr>
                <a:t>Re-</a:t>
              </a:r>
              <a:r>
                <a:rPr lang="de-DE" sz="2000" b="1" dirty="0" err="1">
                  <a:solidFill>
                    <a:srgbClr val="EF7D1D"/>
                  </a:solidFill>
                  <a:latin typeface="Source Sans Pro Semibold" charset="0"/>
                  <a:ea typeface="Source Sans Pro Semibold" charset="0"/>
                  <a:cs typeface="Source Sans Pro Semibold" charset="0"/>
                </a:rPr>
                <a:t>r</a:t>
              </a:r>
              <a:r>
                <a:rPr lang="de-DE" sz="2000" b="1" dirty="0" err="1" smtClean="0">
                  <a:solidFill>
                    <a:srgbClr val="EF7D1D"/>
                  </a:solidFill>
                  <a:latin typeface="Source Sans Pro Semibold" charset="0"/>
                  <a:ea typeface="Source Sans Pro Semibold" charset="0"/>
                  <a:cs typeface="Source Sans Pro Semibold" charset="0"/>
                </a:rPr>
                <a:t>ender</a:t>
              </a:r>
              <a:endParaRPr lang="de-DE" b="1" dirty="0">
                <a:solidFill>
                  <a:srgbClr val="EF7D1D"/>
                </a:solidFill>
                <a:latin typeface="Source Sans Pro Semibold" charset="0"/>
                <a:ea typeface="Source Sans Pro Semibold" charset="0"/>
                <a:cs typeface="Source Sans Pro Semibold" charset="0"/>
              </a:endParaRPr>
            </a:p>
          </p:txBody>
        </p:sp>
        <p:cxnSp>
          <p:nvCxnSpPr>
            <p:cNvPr id="14" name="Gerade Verbindung 13"/>
            <p:cNvCxnSpPr/>
            <p:nvPr/>
          </p:nvCxnSpPr>
          <p:spPr>
            <a:xfrm flipH="1">
              <a:off x="5157338" y="3250676"/>
              <a:ext cx="2098595" cy="20017"/>
            </a:xfrm>
            <a:prstGeom prst="line">
              <a:avLst/>
            </a:prstGeom>
            <a:ln w="25400">
              <a:solidFill>
                <a:srgbClr val="41719C"/>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5" name="Gerade Verbindung 14"/>
            <p:cNvCxnSpPr/>
            <p:nvPr/>
          </p:nvCxnSpPr>
          <p:spPr>
            <a:xfrm flipH="1" flipV="1">
              <a:off x="5586756" y="3263900"/>
              <a:ext cx="1669177" cy="116840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6" name="Gerade Verbindung 15"/>
            <p:cNvCxnSpPr/>
            <p:nvPr/>
          </p:nvCxnSpPr>
          <p:spPr>
            <a:xfrm flipH="1" flipV="1">
              <a:off x="4858622" y="3598777"/>
              <a:ext cx="2397311" cy="844105"/>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flipH="1" flipV="1">
              <a:off x="4858622" y="4110567"/>
              <a:ext cx="2397312" cy="34289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p:nvCxnSpPr>
          <p:spPr>
            <a:xfrm flipH="1">
              <a:off x="4706222" y="4464047"/>
              <a:ext cx="2549711" cy="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19" name="Gerade Verbindung 18"/>
            <p:cNvCxnSpPr/>
            <p:nvPr/>
          </p:nvCxnSpPr>
          <p:spPr>
            <a:xfrm flipH="1">
              <a:off x="4080933" y="4464047"/>
              <a:ext cx="3175000" cy="2709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0" name="Gerade Verbindung 19"/>
            <p:cNvCxnSpPr>
              <a:endCxn id="7" idx="3"/>
            </p:cNvCxnSpPr>
            <p:nvPr/>
          </p:nvCxnSpPr>
          <p:spPr>
            <a:xfrm flipH="1" flipV="1">
              <a:off x="4706222" y="3772344"/>
              <a:ext cx="2549711" cy="670538"/>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flipH="1">
              <a:off x="4345517" y="4464047"/>
              <a:ext cx="2910416" cy="599020"/>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2" name="Gerade Verbindung 21"/>
            <p:cNvCxnSpPr/>
            <p:nvPr/>
          </p:nvCxnSpPr>
          <p:spPr>
            <a:xfrm flipH="1">
              <a:off x="3630956" y="4442882"/>
              <a:ext cx="3624977" cy="104563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cxnSp>
          <p:nvCxnSpPr>
            <p:cNvPr id="23" name="Gerade Verbindung 22"/>
            <p:cNvCxnSpPr/>
            <p:nvPr/>
          </p:nvCxnSpPr>
          <p:spPr>
            <a:xfrm flipH="1">
              <a:off x="5586756" y="4464047"/>
              <a:ext cx="1669177" cy="1479996"/>
            </a:xfrm>
            <a:prstGeom prst="line">
              <a:avLst/>
            </a:prstGeom>
            <a:ln w="25400">
              <a:solidFill>
                <a:srgbClr val="EF7D1D"/>
              </a:solidFill>
              <a:prstDash val="sysDot"/>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72237978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de-DE" dirty="0" err="1" smtClean="0"/>
              <a:t>React</a:t>
            </a:r>
            <a:r>
              <a:rPr lang="de-DE" dirty="0" smtClean="0"/>
              <a:t>: Uni </a:t>
            </a:r>
            <a:r>
              <a:rPr lang="de-DE" dirty="0" err="1" smtClean="0"/>
              <a:t>directional</a:t>
            </a:r>
            <a:r>
              <a:rPr lang="de-DE" dirty="0" smtClean="0"/>
              <a:t> </a:t>
            </a:r>
            <a:r>
              <a:rPr lang="de-DE" dirty="0" err="1" smtClean="0"/>
              <a:t>dataflow</a:t>
            </a:r>
            <a:endParaRPr lang="de-DE" dirty="0"/>
          </a:p>
        </p:txBody>
      </p:sp>
      <p:sp>
        <p:nvSpPr>
          <p:cNvPr id="2" name="Rechteck 1"/>
          <p:cNvSpPr/>
          <p:nvPr/>
        </p:nvSpPr>
        <p:spPr>
          <a:xfrm>
            <a:off x="838200" y="914043"/>
            <a:ext cx="8978900" cy="5693866"/>
          </a:xfrm>
          <a:prstGeom prst="rect">
            <a:avLst/>
          </a:prstGeom>
        </p:spPr>
        <p:txBody>
          <a:bodyPr wrap="square">
            <a:spAutoFit/>
          </a:bodyPr>
          <a:lstStyle/>
          <a:p>
            <a:r>
              <a:rPr lang="de-DE" sz="1400" dirty="0" err="1" smtClean="0">
                <a:solidFill>
                  <a:srgbClr val="025249"/>
                </a:solidFill>
                <a:latin typeface="Source Code Pro" charset="0"/>
                <a:ea typeface="Source Code Pro" charset="0"/>
                <a:cs typeface="Source Code Pro" charset="0"/>
              </a:rPr>
              <a:t>class</a:t>
            </a:r>
            <a:r>
              <a:rPr lang="de-DE" sz="1400" dirty="0" smtClean="0">
                <a:solidFill>
                  <a:srgbClr val="025249"/>
                </a:solidFill>
                <a:latin typeface="Source Code Pro" charset="0"/>
                <a:ea typeface="Source Code Pro" charset="0"/>
                <a:cs typeface="Source Code Pro" charset="0"/>
              </a:rPr>
              <a:t> </a:t>
            </a:r>
            <a:r>
              <a:rPr lang="de-DE" sz="1400" b="1" dirty="0" err="1">
                <a:solidFill>
                  <a:srgbClr val="57A2C5"/>
                </a:solidFill>
                <a:latin typeface="Source Code Pro Semibold" charset="0"/>
                <a:ea typeface="Source Code Pro Semibold" charset="0"/>
                <a:cs typeface="Source Code Pro Semibold" charset="0"/>
              </a:rPr>
              <a:t>PasswordForm</a:t>
            </a:r>
            <a:r>
              <a:rPr lang="de-DE" sz="1400" dirty="0">
                <a:solidFill>
                  <a:srgbClr val="57A2C5"/>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extends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React.Component</a:t>
            </a:r>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onPasswordChange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 </a:t>
            </a:r>
            <a:r>
              <a:rPr lang="de-DE" sz="1400" dirty="0" err="1" smtClean="0">
                <a:solidFill>
                  <a:srgbClr val="EF7D1D"/>
                </a:solidFill>
                <a:latin typeface="Source Code Pro" charset="0"/>
                <a:ea typeface="Source Code Pro" charset="0"/>
                <a:cs typeface="Source Code Pro" charset="0"/>
              </a:rPr>
              <a:t>this.setState</a:t>
            </a:r>
            <a:r>
              <a:rPr lang="de-DE" sz="1400" dirty="0" smtClean="0">
                <a:solidFill>
                  <a:srgbClr val="025249"/>
                </a:solidFill>
                <a:latin typeface="Source Code Pro" charset="0"/>
                <a:ea typeface="Source Code Pro" charset="0"/>
                <a:cs typeface="Source Code Pro" charset="0"/>
              </a:rPr>
              <a:t>({</a:t>
            </a:r>
            <a:r>
              <a:rPr lang="de-DE" sz="1400" dirty="0" err="1" smtClean="0">
                <a:solidFill>
                  <a:srgbClr val="025249"/>
                </a:solidFill>
                <a:latin typeface="Source Code Pro" charset="0"/>
                <a:ea typeface="Source Code Pro" charset="0"/>
                <a:cs typeface="Source Code Pro" charset="0"/>
              </a:rPr>
              <a:t>password</a:t>
            </a:r>
            <a:r>
              <a:rPr lang="de-DE" sz="1400" dirty="0" smtClean="0">
                <a:solidFill>
                  <a:srgbClr val="025249"/>
                </a:solidFill>
                <a:latin typeface="Source Code Pro" charset="0"/>
                <a:ea typeface="Source Code Pro" charset="0"/>
                <a:cs typeface="Source Code Pro" charset="0"/>
              </a:rPr>
              <a:t>: </a:t>
            </a:r>
            <a:r>
              <a:rPr lang="de-DE" sz="1400" dirty="0" err="1" smtClean="0">
                <a:solidFill>
                  <a:srgbClr val="025249"/>
                </a:solidFill>
                <a:latin typeface="Source Code Pro" charset="0"/>
                <a:ea typeface="Source Code Pro" charset="0"/>
                <a:cs typeface="Source Code Pro" charset="0"/>
              </a:rPr>
              <a:t>newPassword</a:t>
            </a:r>
            <a:r>
              <a:rPr lang="de-DE" sz="1400" dirty="0" smtClean="0">
                <a:solidFill>
                  <a:srgbClr val="025249"/>
                </a:solidFill>
                <a:latin typeface="Source Code Pro" charset="0"/>
                <a:ea typeface="Source Code Pro" charset="0"/>
                <a:cs typeface="Source Code Pro" charset="0"/>
              </a:rPr>
              <a:t>);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smtClean="0">
                <a:solidFill>
                  <a:srgbClr val="025249"/>
                </a:solidFill>
                <a:latin typeface="Source Code Pro" charset="0"/>
                <a:ea typeface="Source Code Pro" charset="0"/>
                <a:cs typeface="Source Code Pro" charset="0"/>
              </a:rPr>
              <a:t>. . .</a:t>
            </a:r>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b="1" dirty="0" err="1">
                <a:solidFill>
                  <a:srgbClr val="EF7D1D"/>
                </a:solidFill>
                <a:latin typeface="Source Code Pro Semibold" charset="0"/>
                <a:ea typeface="Source Code Pro Semibold" charset="0"/>
                <a:cs typeface="Source Code Pro Semibold" charset="0"/>
              </a:rPr>
              <a:t>render</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this.state.password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this.checkPassword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 .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const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 0;</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return</a:t>
            </a:r>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input</a:t>
            </a:r>
            <a:r>
              <a:rPr lang="de-DE" sz="1400" dirty="0">
                <a:solidFill>
                  <a:srgbClr val="025249"/>
                </a:solidFill>
                <a:latin typeface="Source Code Pro" charset="0"/>
                <a:ea typeface="Source Code Pro" charset="0"/>
                <a:cs typeface="Source Code Pro" charset="0"/>
              </a:rPr>
              <a:t> type='</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value</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password</a:t>
            </a:r>
            <a:r>
              <a:rPr lang="de-DE" sz="1400" dirty="0">
                <a:solidFill>
                  <a:srgbClr val="025249"/>
                </a:solidFill>
                <a:latin typeface="Source Code Pro" charset="0"/>
                <a:ea typeface="Source Code Pro" charset="0"/>
                <a:cs typeface="Source Code Pro" charset="0"/>
              </a:rPr>
              <a:t>}</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onChange</a:t>
            </a:r>
            <a:r>
              <a:rPr lang="de-DE" sz="1400" dirty="0">
                <a:solidFill>
                  <a:srgbClr val="025249"/>
                </a:solidFill>
                <a:latin typeface="Source Code Pro" charset="0"/>
                <a:ea typeface="Source Code Pro" charset="0"/>
                <a:cs typeface="Source Code Pro" charset="0"/>
              </a:rPr>
              <a:t>={</a:t>
            </a:r>
            <a:r>
              <a:rPr lang="de-DE" sz="1400" b="1" dirty="0" err="1">
                <a:solidFill>
                  <a:srgbClr val="EF7D1D"/>
                </a:solidFill>
                <a:latin typeface="Source Code Pro Semibold" charset="0"/>
                <a:ea typeface="Source Code Pro Semibold" charset="0"/>
                <a:cs typeface="Source Code Pro Semibold" charset="0"/>
              </a:rPr>
              <a:t>event</a:t>
            </a:r>
            <a:r>
              <a:rPr lang="de-DE" sz="1400" b="1" dirty="0">
                <a:solidFill>
                  <a:srgbClr val="EF7D1D"/>
                </a:solidFill>
                <a:latin typeface="Source Code Pro Semibold" charset="0"/>
                <a:ea typeface="Source Code Pro Semibold" charset="0"/>
                <a:cs typeface="Source Code Pro Semibold" charset="0"/>
              </a:rPr>
              <a:t> =&gt; </a:t>
            </a:r>
            <a:r>
              <a:rPr lang="de-DE" sz="1400" b="1" dirty="0" err="1" smtClean="0">
                <a:solidFill>
                  <a:srgbClr val="EF7D1D"/>
                </a:solidFill>
                <a:latin typeface="Source Code Pro Semibold" charset="0"/>
                <a:ea typeface="Source Code Pro Semibold" charset="0"/>
                <a:cs typeface="Source Code Pro Semibold" charset="0"/>
              </a:rPr>
              <a:t>this.onPasswordChange</a:t>
            </a:r>
            <a:r>
              <a:rPr lang="de-DE" sz="1400" b="1" dirty="0" smtClean="0">
                <a:solidFill>
                  <a:srgbClr val="EF7D1D"/>
                </a:solidFill>
                <a:latin typeface="Source Code Pro Semibold" charset="0"/>
                <a:ea typeface="Source Code Pro Semibold" charset="0"/>
                <a:cs typeface="Source Code Pro Semibold" charset="0"/>
              </a:rPr>
              <a:t>(</a:t>
            </a:r>
            <a:r>
              <a:rPr lang="de-DE" sz="1400" b="1" dirty="0" err="1" smtClean="0">
                <a:solidFill>
                  <a:srgbClr val="EF7D1D"/>
                </a:solidFill>
                <a:latin typeface="Source Code Pro Semibold" charset="0"/>
                <a:ea typeface="Source Code Pro Semibold" charset="0"/>
                <a:cs typeface="Source Code Pro Semibold" charset="0"/>
              </a:rPr>
              <a:t>event.target.value</a:t>
            </a:r>
            <a:r>
              <a:rPr lang="de-DE" sz="1400" b="1" dirty="0">
                <a:solidFill>
                  <a:srgbClr val="EF7D1D"/>
                </a:solidFill>
                <a:latin typeface="Source Code Pro Semibold" charset="0"/>
                <a:ea typeface="Source Code Pro Semibold" charset="0"/>
                <a:cs typeface="Source Code Pro Semibold" charset="0"/>
              </a:rPr>
              <a:t>)} </a:t>
            </a:r>
            <a:r>
              <a:rPr lang="de-DE" sz="1400" dirty="0">
                <a:solidFill>
                  <a:srgbClr val="025249"/>
                </a:solidFill>
                <a:latin typeface="Source Code Pro" charset="0"/>
                <a:ea typeface="Source Code Pro" charset="0"/>
                <a:cs typeface="Source Code Pro" charset="0"/>
              </a:rPr>
              <a:t>/&gt;</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err="1">
                <a:solidFill>
                  <a:srgbClr val="57A2C5"/>
                </a:solidFill>
                <a:latin typeface="Source Code Pro Semibold" charset="0"/>
                <a:ea typeface="Source Code Pro Semibold" charset="0"/>
                <a:cs typeface="Source Code Pro Semibold" charset="0"/>
              </a:rPr>
              <a:t>CheckLabelList</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&gt; 0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='Label'&gt;{</a:t>
            </a:r>
            <a:r>
              <a:rPr lang="de-DE" sz="1400" dirty="0" err="1">
                <a:solidFill>
                  <a:srgbClr val="025249"/>
                </a:solidFill>
                <a:latin typeface="Source Code Pro" charset="0"/>
                <a:ea typeface="Source Code Pro" charset="0"/>
                <a:cs typeface="Source Code Pro" charset="0"/>
              </a:rPr>
              <a:t>failedChecks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failed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        &lt;div </a:t>
            </a:r>
            <a:r>
              <a:rPr lang="de-DE" sz="1400" dirty="0" err="1">
                <a:solidFill>
                  <a:srgbClr val="025249"/>
                </a:solidFill>
                <a:latin typeface="Source Code Pro" charset="0"/>
                <a:ea typeface="Source Code Pro" charset="0"/>
                <a:cs typeface="Source Code Pro" charset="0"/>
              </a:rPr>
              <a:t>className</a:t>
            </a:r>
            <a:r>
              <a:rPr lang="de-DE" sz="1400" dirty="0">
                <a:solidFill>
                  <a:srgbClr val="025249"/>
                </a:solidFill>
                <a:latin typeface="Source Code Pro" charset="0"/>
                <a:ea typeface="Source Code Pro" charset="0"/>
                <a:cs typeface="Source Code Pro" charset="0"/>
              </a:rPr>
              <a:t>='Label Label-</a:t>
            </a:r>
            <a:r>
              <a:rPr lang="de-DE" sz="1400" dirty="0" err="1">
                <a:solidFill>
                  <a:srgbClr val="025249"/>
                </a:solidFill>
                <a:latin typeface="Source Code Pro" charset="0"/>
                <a:ea typeface="Source Code Pro" charset="0"/>
                <a:cs typeface="Source Code Pro" charset="0"/>
              </a:rPr>
              <a:t>success</a:t>
            </a:r>
            <a:r>
              <a:rPr lang="de-DE" sz="1400" dirty="0">
                <a:solidFill>
                  <a:srgbClr val="025249"/>
                </a:solidFill>
                <a:latin typeface="Source Code Pro" charset="0"/>
                <a:ea typeface="Source Code Pro" charset="0"/>
                <a:cs typeface="Source Code Pro" charset="0"/>
              </a:rPr>
              <a:t>'&gt;All </a:t>
            </a:r>
            <a:r>
              <a:rPr lang="de-DE" sz="1400" dirty="0" err="1">
                <a:solidFill>
                  <a:srgbClr val="025249"/>
                </a:solidFill>
                <a:latin typeface="Source Code Pro" charset="0"/>
                <a:ea typeface="Source Code Pro" charset="0"/>
                <a:cs typeface="Source Code Pro" charset="0"/>
              </a:rPr>
              <a:t>checks</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passed</a:t>
            </a:r>
            <a:r>
              <a:rPr lang="de-DE" sz="1400" dirty="0">
                <a:solidFill>
                  <a:srgbClr val="025249"/>
                </a:solidFill>
                <a:latin typeface="Source Code Pro" charset="0"/>
                <a:ea typeface="Source Code Pro" charset="0"/>
                <a:cs typeface="Source Code Pro" charset="0"/>
              </a:rPr>
              <a:t>!&lt;/div&gt;</a:t>
            </a:r>
          </a:p>
          <a:p>
            <a:r>
              <a:rPr lang="de-DE" sz="1400" dirty="0">
                <a:solidFill>
                  <a:srgbClr val="025249"/>
                </a:solidFill>
                <a:latin typeface="Source Code Pro" charset="0"/>
                <a:ea typeface="Source Code Pro" charset="0"/>
                <a:cs typeface="Source Code Pro" charset="0"/>
              </a:rPr>
              <a:t>      }</a:t>
            </a:r>
          </a:p>
          <a:p>
            <a:endParaRPr lang="de-DE" sz="1400" dirty="0">
              <a:solidFill>
                <a:srgbClr val="025249"/>
              </a:solidFill>
              <a:latin typeface="Source Code Pro" charset="0"/>
              <a:ea typeface="Source Code Pro" charset="0"/>
              <a:cs typeface="Source Code Pro" charset="0"/>
            </a:endParaRPr>
          </a:p>
          <a:p>
            <a:r>
              <a:rPr lang="de-DE" sz="1400" dirty="0">
                <a:solidFill>
                  <a:srgbClr val="025249"/>
                </a:solidFill>
                <a:latin typeface="Source Code Pro" charset="0"/>
                <a:ea typeface="Source Code Pro" charset="0"/>
                <a:cs typeface="Source Code Pro" charset="0"/>
              </a:rPr>
              <a:t>      &lt;</a:t>
            </a:r>
            <a:r>
              <a:rPr lang="de-DE" sz="1400" b="1" dirty="0">
                <a:solidFill>
                  <a:srgbClr val="57A2C5"/>
                </a:solidFill>
                <a:latin typeface="Source Code Pro Semibold" charset="0"/>
                <a:ea typeface="Source Code Pro Semibold" charset="0"/>
                <a:cs typeface="Source Code Pro Semibold" charset="0"/>
              </a:rPr>
              <a:t>Button</a:t>
            </a:r>
            <a:r>
              <a:rPr lang="de-DE" sz="1400" dirty="0">
                <a:solidFill>
                  <a:srgbClr val="025249"/>
                </a:solidFill>
                <a:latin typeface="Source Code Pro" charset="0"/>
                <a:ea typeface="Source Code Pro" charset="0"/>
                <a:cs typeface="Source Code Pro" charset="0"/>
              </a:rPr>
              <a:t> </a:t>
            </a:r>
            <a:r>
              <a:rPr lang="de-DE" sz="1400" dirty="0" err="1">
                <a:solidFill>
                  <a:srgbClr val="025249"/>
                </a:solidFill>
                <a:latin typeface="Source Code Pro" charset="0"/>
                <a:ea typeface="Source Code Pro" charset="0"/>
                <a:cs typeface="Source Code Pro" charset="0"/>
              </a:rPr>
              <a:t>label</a:t>
            </a:r>
            <a:r>
              <a:rPr lang="de-DE" sz="1400" dirty="0">
                <a:solidFill>
                  <a:srgbClr val="025249"/>
                </a:solidFill>
                <a:latin typeface="Source Code Pro" charset="0"/>
                <a:ea typeface="Source Code Pro" charset="0"/>
                <a:cs typeface="Source Code Pro" charset="0"/>
              </a:rPr>
              <a:t>='Set Password' </a:t>
            </a:r>
            <a:r>
              <a:rPr lang="de-DE" sz="1400" dirty="0" err="1">
                <a:solidFill>
                  <a:srgbClr val="025249"/>
                </a:solidFill>
                <a:latin typeface="Source Code Pro" charset="0"/>
                <a:ea typeface="Source Code Pro" charset="0"/>
                <a:cs typeface="Source Code Pro" charset="0"/>
              </a:rPr>
              <a:t>enabled</a:t>
            </a:r>
            <a:r>
              <a:rPr lang="de-DE" sz="1400" dirty="0">
                <a:solidFill>
                  <a:srgbClr val="025249"/>
                </a:solidFill>
                <a:latin typeface="Source Code Pro" charset="0"/>
                <a:ea typeface="Source Code Pro" charset="0"/>
                <a:cs typeface="Source Code Pro" charset="0"/>
              </a:rPr>
              <a:t>={</a:t>
            </a:r>
            <a:r>
              <a:rPr lang="de-DE" sz="1400" dirty="0" err="1">
                <a:solidFill>
                  <a:srgbClr val="025249"/>
                </a:solidFill>
                <a:latin typeface="Source Code Pro" charset="0"/>
                <a:ea typeface="Source Code Pro" charset="0"/>
                <a:cs typeface="Source Code Pro" charset="0"/>
              </a:rPr>
              <a:t>isValidPassword</a:t>
            </a:r>
            <a:r>
              <a:rPr lang="de-DE" sz="1400" dirty="0">
                <a:solidFill>
                  <a:srgbClr val="025249"/>
                </a:solidFill>
                <a:latin typeface="Source Code Pro" charset="0"/>
                <a:ea typeface="Source Code Pro" charset="0"/>
                <a:cs typeface="Source Code Pro" charset="0"/>
              </a:rPr>
              <a:t>} /&gt;</a:t>
            </a:r>
          </a:p>
          <a:p>
            <a:r>
              <a:rPr lang="de-DE" sz="1400" dirty="0">
                <a:solidFill>
                  <a:srgbClr val="025249"/>
                </a:solidFill>
                <a:latin typeface="Source Code Pro" charset="0"/>
                <a:ea typeface="Source Code Pro" charset="0"/>
                <a:cs typeface="Source Code Pro" charset="0"/>
              </a:rPr>
              <a:t>    &lt;/div&gt;;</a:t>
            </a:r>
          </a:p>
          <a:p>
            <a:r>
              <a:rPr lang="de-DE" sz="1400" dirty="0">
                <a:solidFill>
                  <a:srgbClr val="025249"/>
                </a:solidFill>
                <a:latin typeface="Source Code Pro" charset="0"/>
                <a:ea typeface="Source Code Pro" charset="0"/>
                <a:cs typeface="Source Code Pro" charset="0"/>
              </a:rPr>
              <a:t>  }</a:t>
            </a:r>
          </a:p>
          <a:p>
            <a:r>
              <a:rPr lang="de-DE" sz="1400" dirty="0">
                <a:solidFill>
                  <a:srgbClr val="025249"/>
                </a:solidFill>
                <a:latin typeface="Source Code Pro" charset="0"/>
                <a:ea typeface="Source Code Pro" charset="0"/>
                <a:cs typeface="Source Code Pro" charset="0"/>
              </a:rPr>
              <a:t>}</a:t>
            </a:r>
          </a:p>
        </p:txBody>
      </p:sp>
      <p:sp>
        <p:nvSpPr>
          <p:cNvPr id="4" name="Rechteck 3"/>
          <p:cNvSpPr/>
          <p:nvPr/>
        </p:nvSpPr>
        <p:spPr>
          <a:xfrm>
            <a:off x="838200" y="914043"/>
            <a:ext cx="8394700" cy="5693866"/>
          </a:xfrm>
          <a:prstGeom prst="rect">
            <a:avLst/>
          </a:prstGeom>
          <a:solidFill>
            <a:srgbClr val="D4EBE9">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Bild 5"/>
          <p:cNvPicPr>
            <a:picLocks noChangeAspect="1"/>
          </p:cNvPicPr>
          <p:nvPr/>
        </p:nvPicPr>
        <p:blipFill>
          <a:blip r:embed="rId3"/>
          <a:stretch>
            <a:fillRect/>
          </a:stretch>
        </p:blipFill>
        <p:spPr>
          <a:xfrm>
            <a:off x="1134938" y="1091842"/>
            <a:ext cx="7164512" cy="4813657"/>
          </a:xfrm>
          <a:prstGeom prst="rect">
            <a:avLst/>
          </a:prstGeom>
        </p:spPr>
      </p:pic>
      <p:sp>
        <p:nvSpPr>
          <p:cNvPr id="3" name="Textfeld 2"/>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RESPOND TO EVENTS &amp; RENDER UI</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88633845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7" name="Bild 6"/>
          <p:cNvPicPr>
            <a:picLocks noChangeAspect="1"/>
          </p:cNvPicPr>
          <p:nvPr/>
        </p:nvPicPr>
        <p:blipFill>
          <a:blip r:embed="rId3"/>
          <a:stretch>
            <a:fillRect/>
          </a:stretch>
        </p:blipFill>
        <p:spPr>
          <a:xfrm>
            <a:off x="965558" y="1380276"/>
            <a:ext cx="2540000" cy="2603500"/>
          </a:xfrm>
          <a:prstGeom prst="rect">
            <a:avLst/>
          </a:prstGeom>
        </p:spPr>
      </p:pic>
    </p:spTree>
    <p:extLst>
      <p:ext uri="{BB962C8B-B14F-4D97-AF65-F5344CB8AC3E}">
        <p14:creationId xmlns:p14="http://schemas.microsoft.com/office/powerpoint/2010/main" val="142087942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292458" y="1380276"/>
            <a:ext cx="3213100" cy="3797300"/>
          </a:xfrm>
          <a:prstGeom prst="rect">
            <a:avLst/>
          </a:prstGeom>
        </p:spPr>
      </p:pic>
    </p:spTree>
    <p:extLst>
      <p:ext uri="{BB962C8B-B14F-4D97-AF65-F5344CB8AC3E}">
        <p14:creationId xmlns:p14="http://schemas.microsoft.com/office/powerpoint/2010/main" val="204938039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5" name="Bild 4"/>
          <p:cNvPicPr>
            <a:picLocks noChangeAspect="1"/>
          </p:cNvPicPr>
          <p:nvPr/>
        </p:nvPicPr>
        <p:blipFill>
          <a:blip r:embed="rId3"/>
          <a:stretch>
            <a:fillRect/>
          </a:stretch>
        </p:blipFill>
        <p:spPr>
          <a:xfrm>
            <a:off x="292458" y="1380276"/>
            <a:ext cx="6184900" cy="3797300"/>
          </a:xfrm>
          <a:prstGeom prst="rect">
            <a:avLst/>
          </a:prstGeom>
        </p:spPr>
      </p:pic>
    </p:spTree>
    <p:extLst>
      <p:ext uri="{BB962C8B-B14F-4D97-AF65-F5344CB8AC3E}">
        <p14:creationId xmlns:p14="http://schemas.microsoft.com/office/powerpoint/2010/main" val="184617869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6" name="Bild 5"/>
          <p:cNvPicPr>
            <a:picLocks noChangeAspect="1"/>
          </p:cNvPicPr>
          <p:nvPr/>
        </p:nvPicPr>
        <p:blipFill>
          <a:blip r:embed="rId3"/>
          <a:stretch>
            <a:fillRect/>
          </a:stretch>
        </p:blipFill>
        <p:spPr>
          <a:xfrm>
            <a:off x="292458" y="1380276"/>
            <a:ext cx="6184900" cy="3797300"/>
          </a:xfrm>
          <a:prstGeom prst="rect">
            <a:avLst/>
          </a:prstGeom>
        </p:spPr>
      </p:pic>
    </p:spTree>
    <p:extLst>
      <p:ext uri="{BB962C8B-B14F-4D97-AF65-F5344CB8AC3E}">
        <p14:creationId xmlns:p14="http://schemas.microsoft.com/office/powerpoint/2010/main" val="150154815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5" name="Bild 4"/>
          <p:cNvPicPr>
            <a:picLocks noChangeAspect="1"/>
          </p:cNvPicPr>
          <p:nvPr/>
        </p:nvPicPr>
        <p:blipFill>
          <a:blip r:embed="rId3"/>
          <a:stretch>
            <a:fillRect/>
          </a:stretch>
        </p:blipFill>
        <p:spPr>
          <a:xfrm>
            <a:off x="292458" y="1380276"/>
            <a:ext cx="9144000" cy="3797300"/>
          </a:xfrm>
          <a:prstGeom prst="rect">
            <a:avLst/>
          </a:prstGeom>
        </p:spPr>
      </p:pic>
    </p:spTree>
    <p:extLst>
      <p:ext uri="{BB962C8B-B14F-4D97-AF65-F5344CB8AC3E}">
        <p14:creationId xmlns:p14="http://schemas.microsoft.com/office/powerpoint/2010/main" val="189125050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el 2"/>
          <p:cNvSpPr>
            <a:spLocks noGrp="1"/>
          </p:cNvSpPr>
          <p:nvPr>
            <p:ph type="title"/>
          </p:nvPr>
        </p:nvSpPr>
        <p:spPr/>
        <p:txBody>
          <a:bodyPr/>
          <a:lstStyle/>
          <a:p>
            <a:r>
              <a:rPr lang="de-DE" dirty="0" smtClean="0"/>
              <a:t>Hintergrund: Virtual Dom</a:t>
            </a:r>
            <a:endParaRPr lang="de-DE" dirty="0"/>
          </a:p>
        </p:txBody>
      </p:sp>
      <p:pic>
        <p:nvPicPr>
          <p:cNvPr id="2" name="Bild 1"/>
          <p:cNvPicPr>
            <a:picLocks noChangeAspect="1"/>
          </p:cNvPicPr>
          <p:nvPr/>
        </p:nvPicPr>
        <p:blipFill>
          <a:blip r:embed="rId3"/>
          <a:stretch>
            <a:fillRect/>
          </a:stretch>
        </p:blipFill>
        <p:spPr>
          <a:xfrm>
            <a:off x="748030" y="1456924"/>
            <a:ext cx="8409940" cy="3771900"/>
          </a:xfrm>
          <a:prstGeom prst="rect">
            <a:avLst/>
          </a:prstGeom>
        </p:spPr>
      </p:pic>
      <p:sp>
        <p:nvSpPr>
          <p:cNvPr id="6" name="Textfeld 5"/>
          <p:cNvSpPr txBox="1"/>
          <p:nvPr/>
        </p:nvSpPr>
        <p:spPr>
          <a:xfrm>
            <a:off x="0" y="6134100"/>
            <a:ext cx="9906000" cy="523220"/>
          </a:xfrm>
          <a:prstGeom prst="rect">
            <a:avLst/>
          </a:prstGeom>
          <a:noFill/>
        </p:spPr>
        <p:txBody>
          <a:bodyPr wrap="square" rtlCol="0">
            <a:spAutoFit/>
          </a:bodyPr>
          <a:lstStyle/>
          <a:p>
            <a:pPr algn="ctr"/>
            <a:r>
              <a:rPr lang="de-DE" sz="2800" b="1" dirty="0" smtClean="0">
                <a:solidFill>
                  <a:srgbClr val="025249"/>
                </a:solidFill>
                <a:latin typeface="Montserrat" charset="0"/>
                <a:ea typeface="Montserrat" charset="0"/>
                <a:cs typeface="Montserrat" charset="0"/>
              </a:rPr>
              <a:t>RENDERN IN VERSCHIEDENE FORMATE</a:t>
            </a:r>
            <a:endParaRPr lang="de-DE" sz="2800" b="1" dirty="0">
              <a:solidFill>
                <a:srgbClr val="025249"/>
              </a:solidFill>
              <a:latin typeface="Montserrat" charset="0"/>
              <a:ea typeface="Montserrat" charset="0"/>
              <a:cs typeface="Montserrat" charset="0"/>
            </a:endParaRPr>
          </a:p>
        </p:txBody>
      </p:sp>
    </p:spTree>
    <p:extLst>
      <p:ext uri="{BB962C8B-B14F-4D97-AF65-F5344CB8AC3E}">
        <p14:creationId xmlns:p14="http://schemas.microsoft.com/office/powerpoint/2010/main" val="15941334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Virtual Dom</a:t>
            </a:r>
            <a:endParaRPr lang="de-DE" dirty="0"/>
          </a:p>
        </p:txBody>
      </p:sp>
      <p:sp>
        <p:nvSpPr>
          <p:cNvPr id="3" name="Textfeld 2"/>
          <p:cNvSpPr txBox="1"/>
          <p:nvPr/>
        </p:nvSpPr>
        <p:spPr>
          <a:xfrm>
            <a:off x="203200" y="1268793"/>
            <a:ext cx="9499600" cy="5853910"/>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Virtual DOM</a:t>
            </a:r>
          </a:p>
          <a:p>
            <a:pPr marL="285750" indent="-285750">
              <a:lnSpc>
                <a:spcPct val="120000"/>
              </a:lnSpc>
              <a:buFont typeface="Arial" charset="0"/>
              <a:buChar char="•"/>
            </a:pPr>
            <a:r>
              <a:rPr lang="de-DE" sz="2400" dirty="0" err="1" smtClean="0">
                <a:solidFill>
                  <a:srgbClr val="025249"/>
                </a:solidFill>
                <a:latin typeface="Source Sans Pro" charset="0"/>
                <a:ea typeface="Source Sans Pro" charset="0"/>
                <a:cs typeface="Source Sans Pro" charset="0"/>
              </a:rPr>
              <a:t>Render</a:t>
            </a:r>
            <a:r>
              <a:rPr lang="de-DE" sz="2400" dirty="0" smtClean="0">
                <a:solidFill>
                  <a:srgbClr val="025249"/>
                </a:solidFill>
                <a:latin typeface="Source Sans Pro" charset="0"/>
                <a:ea typeface="Source Sans Pro" charset="0"/>
                <a:cs typeface="Source Sans Pro" charset="0"/>
              </a:rPr>
              <a:t>-Methode liefert </a:t>
            </a:r>
            <a:r>
              <a:rPr lang="de-DE" sz="2400" dirty="0">
                <a:solidFill>
                  <a:srgbClr val="025249"/>
                </a:solidFill>
                <a:latin typeface="Source Sans Pro" charset="0"/>
                <a:ea typeface="Source Sans Pro" charset="0"/>
                <a:cs typeface="Source Sans Pro" charset="0"/>
              </a:rPr>
              <a:t>ein </a:t>
            </a:r>
            <a:r>
              <a:rPr lang="de-DE" sz="2400" dirty="0">
                <a:solidFill>
                  <a:srgbClr val="EF7D1D"/>
                </a:solidFill>
                <a:latin typeface="Source Sans Pro" charset="0"/>
                <a:ea typeface="Source Sans Pro" charset="0"/>
                <a:cs typeface="Source Sans Pro" charset="0"/>
              </a:rPr>
              <a:t>virtuelles</a:t>
            </a:r>
            <a:r>
              <a:rPr lang="de-DE" sz="2400" dirty="0">
                <a:solidFill>
                  <a:srgbClr val="025249"/>
                </a:solidFill>
                <a:latin typeface="Source Sans Pro" charset="0"/>
                <a:ea typeface="Source Sans Pro" charset="0"/>
                <a:cs typeface="Source Sans Pro" charset="0"/>
              </a:rPr>
              <a:t> DOM-Objekt </a:t>
            </a:r>
            <a:r>
              <a:rPr lang="de-DE" sz="2400" dirty="0" smtClean="0">
                <a:solidFill>
                  <a:srgbClr val="025249"/>
                </a:solidFill>
                <a:latin typeface="Source Sans Pro" charset="0"/>
                <a:ea typeface="Source Sans Pro" charset="0"/>
                <a:cs typeface="Source Sans Pro" charset="0"/>
              </a:rPr>
              <a:t>zurück</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Trennung von Darstellung (DOM) und Repräsentation (virtueller DOM)</a:t>
            </a:r>
          </a:p>
          <a:p>
            <a:pPr>
              <a:lnSpc>
                <a:spcPct val="120000"/>
              </a:lnSpc>
            </a:pPr>
            <a:endParaRPr lang="de-DE" sz="2400" dirty="0" smtClean="0">
              <a:solidFill>
                <a:srgbClr val="EF7D1D"/>
              </a:solidFill>
              <a:latin typeface="Source Sans Pro" charset="0"/>
              <a:ea typeface="Source Sans Pro" charset="0"/>
              <a:cs typeface="Source Sans Pro" charset="0"/>
            </a:endParaRPr>
          </a:p>
          <a:p>
            <a:pPr>
              <a:lnSpc>
                <a:spcPct val="120000"/>
              </a:lnSpc>
            </a:pPr>
            <a:r>
              <a:rPr lang="de-DE" sz="2400" b="1" dirty="0" smtClean="0">
                <a:solidFill>
                  <a:srgbClr val="EF7D1D"/>
                </a:solidFill>
                <a:latin typeface="Source Sans Pro Semibold" charset="0"/>
                <a:ea typeface="Source Sans Pro Semibold" charset="0"/>
                <a:cs typeface="Source Sans Pro Semibold" charset="0"/>
              </a:rPr>
              <a:t>Vorteile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Erlaubt performantes neu rendern der Komponente</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Ausgabe in andere Formate (z.B. String) möglich</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auf dem Server gerendert werden (Universal </a:t>
            </a:r>
            <a:r>
              <a:rPr lang="de-DE" sz="2400" dirty="0" err="1" smtClean="0">
                <a:solidFill>
                  <a:srgbClr val="025249"/>
                </a:solidFill>
                <a:latin typeface="Source Sans Pro" charset="0"/>
                <a:ea typeface="Source Sans Pro" charset="0"/>
                <a:cs typeface="Source Sans Pro" charset="0"/>
              </a:rPr>
              <a:t>Webapps</a:t>
            </a:r>
            <a:r>
              <a:rPr lang="de-DE" sz="2400" dirty="0" smtClean="0">
                <a:solidFill>
                  <a:srgbClr val="025249"/>
                </a:solidFill>
                <a:latin typeface="Source Sans Pro" charset="0"/>
                <a:ea typeface="Source Sans Pro" charset="0"/>
                <a:cs typeface="Source Sans Pro" charset="0"/>
              </a:rPr>
              <a:t>)</a:t>
            </a: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Kann ohne DOM/Browser getestet werden</a:t>
            </a:r>
          </a:p>
          <a:p>
            <a:pPr marL="342900" indent="-34290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28195508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Zugriff auf DOM-Elemente</a:t>
            </a:r>
            <a:endParaRPr lang="de-DE" dirty="0"/>
          </a:p>
        </p:txBody>
      </p:sp>
      <p:sp>
        <p:nvSpPr>
          <p:cNvPr id="3" name="Textfeld 2"/>
          <p:cNvSpPr txBox="1"/>
          <p:nvPr/>
        </p:nvSpPr>
        <p:spPr>
          <a:xfrm>
            <a:off x="203200" y="1268793"/>
            <a:ext cx="9499600" cy="496751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Gearbeitet wird auf </a:t>
            </a:r>
            <a:r>
              <a:rPr lang="de-DE" sz="2400" b="1" i="1" dirty="0" smtClean="0">
                <a:solidFill>
                  <a:srgbClr val="EF7D1D"/>
                </a:solidFill>
                <a:latin typeface="Source Sans Pro Semibold" charset="0"/>
                <a:ea typeface="Source Sans Pro Semibold" charset="0"/>
                <a:cs typeface="Source Sans Pro Semibold" charset="0"/>
              </a:rPr>
              <a:t>virtuellem</a:t>
            </a:r>
            <a:r>
              <a:rPr lang="de-DE" sz="2400" b="1" dirty="0" smtClean="0">
                <a:solidFill>
                  <a:srgbClr val="EF7D1D"/>
                </a:solidFill>
                <a:latin typeface="Source Sans Pro Semibold" charset="0"/>
                <a:ea typeface="Source Sans Pro Semibold" charset="0"/>
                <a:cs typeface="Source Sans Pro Semibold" charset="0"/>
              </a:rPr>
              <a:t> DOM</a:t>
            </a:r>
            <a:endParaRPr lang="de-DE" sz="2400" dirty="0">
              <a:latin typeface="Source Sans Pro" charset="0"/>
              <a:ea typeface="Source Sans Pro" charset="0"/>
              <a:cs typeface="Source Sans Pro" charset="0"/>
            </a:endParaRPr>
          </a:p>
          <a:p>
            <a:pPr>
              <a:lnSpc>
                <a:spcPct val="120000"/>
              </a:lnSpc>
            </a:pPr>
            <a:endParaRPr lang="de-DE" sz="2400" dirty="0" smtClean="0">
              <a:solidFill>
                <a:srgbClr val="36544F"/>
              </a:solidFill>
              <a:latin typeface="Source Sans Pro" charset="0"/>
              <a:ea typeface="Source Sans Pro" charset="0"/>
              <a:cs typeface="Source Sans Pro" charset="0"/>
            </a:endParaRPr>
          </a:p>
          <a:p>
            <a:pPr>
              <a:lnSpc>
                <a:spcPct val="120000"/>
              </a:lnSpc>
            </a:pPr>
            <a:r>
              <a:rPr lang="de-DE" sz="2400" dirty="0" smtClean="0">
                <a:solidFill>
                  <a:srgbClr val="36544F"/>
                </a:solidFill>
                <a:latin typeface="Source Sans Pro" charset="0"/>
                <a:ea typeface="Source Sans Pro" charset="0"/>
                <a:cs typeface="Source Sans Pro" charset="0"/>
              </a:rPr>
              <a:t>Zugriff auf </a:t>
            </a:r>
            <a:r>
              <a:rPr lang="de-DE" sz="2400" i="1" dirty="0" smtClean="0">
                <a:solidFill>
                  <a:srgbClr val="36544F"/>
                </a:solidFill>
                <a:latin typeface="Source Sans Pro" charset="0"/>
                <a:ea typeface="Source Sans Pro" charset="0"/>
                <a:cs typeface="Source Sans Pro" charset="0"/>
              </a:rPr>
              <a:t>nativen</a:t>
            </a:r>
            <a:r>
              <a:rPr lang="de-DE" sz="2400" dirty="0" smtClean="0">
                <a:solidFill>
                  <a:srgbClr val="36544F"/>
                </a:solidFill>
                <a:latin typeface="Source Sans Pro" charset="0"/>
                <a:ea typeface="Source Sans Pro" charset="0"/>
                <a:cs typeface="Source Sans Pro" charset="0"/>
              </a:rPr>
              <a:t> DOM nötig, z.B.</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Für </a:t>
            </a:r>
            <a:r>
              <a:rPr lang="de-DE" sz="2400" dirty="0">
                <a:solidFill>
                  <a:srgbClr val="36544F"/>
                </a:solidFill>
                <a:latin typeface="Source Sans Pro" charset="0"/>
                <a:ea typeface="Source Sans Pro" charset="0"/>
                <a:cs typeface="Source Sans Pro" charset="0"/>
              </a:rPr>
              <a:t>I</a:t>
            </a:r>
            <a:r>
              <a:rPr lang="de-DE" sz="2400" dirty="0" smtClean="0">
                <a:solidFill>
                  <a:srgbClr val="36544F"/>
                </a:solidFill>
                <a:latin typeface="Source Sans Pro" charset="0"/>
                <a:ea typeface="Source Sans Pro" charset="0"/>
                <a:cs typeface="Source Sans Pro" charset="0"/>
              </a:rPr>
              <a:t>ntegration mit 3rd-Party-Libs (z.B. D3.js)</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Zum Aufruf von Funktionen (z.B. </a:t>
            </a:r>
            <a:r>
              <a:rPr lang="de-DE" sz="2400" dirty="0" err="1" smtClean="0">
                <a:solidFill>
                  <a:srgbClr val="36544F"/>
                </a:solidFill>
                <a:latin typeface="Source Sans Pro" charset="0"/>
                <a:ea typeface="Source Sans Pro" charset="0"/>
                <a:cs typeface="Source Sans Pro" charset="0"/>
              </a:rPr>
              <a:t>focus</a:t>
            </a:r>
            <a:r>
              <a:rPr lang="de-DE" sz="2400" dirty="0" smtClean="0">
                <a:solidFill>
                  <a:srgbClr val="36544F"/>
                </a:solidFill>
                <a:latin typeface="Source Sans Pro" charset="0"/>
                <a:ea typeface="Source Sans Pro" charset="0"/>
                <a:cs typeface="Source Sans Pro" charset="0"/>
              </a:rPr>
              <a:t>())</a:t>
            </a:r>
          </a:p>
          <a:p>
            <a:pPr>
              <a:lnSpc>
                <a:spcPct val="120000"/>
              </a:lnSpc>
            </a:pPr>
            <a:endParaRPr lang="de-DE" sz="2400" dirty="0" smtClean="0">
              <a:solidFill>
                <a:srgbClr val="36544F"/>
              </a:solidFill>
              <a:latin typeface="Source Sans Pro" charset="0"/>
              <a:ea typeface="Source Sans Pro" charset="0"/>
              <a:cs typeface="Source Sans Pro" charset="0"/>
            </a:endParaRPr>
          </a:p>
          <a:p>
            <a:pPr>
              <a:lnSpc>
                <a:spcPct val="120000"/>
              </a:lnSpc>
            </a:pPr>
            <a:r>
              <a:rPr lang="de-DE" sz="2400" dirty="0" smtClean="0">
                <a:solidFill>
                  <a:srgbClr val="EF7D1D"/>
                </a:solidFill>
                <a:latin typeface="Source Sans Pro" charset="0"/>
                <a:ea typeface="Source Sans Pro" charset="0"/>
                <a:cs typeface="Source Sans Pro" charset="0"/>
              </a:rPr>
              <a:t>Die </a:t>
            </a:r>
            <a:r>
              <a:rPr lang="de-DE" sz="2200" b="1" dirty="0" err="1" smtClean="0">
                <a:solidFill>
                  <a:srgbClr val="EF7D1D"/>
                </a:solidFill>
                <a:latin typeface="Source Code Pro" charset="0"/>
                <a:ea typeface="Source Code Pro" charset="0"/>
                <a:cs typeface="Source Code Pro" charset="0"/>
              </a:rPr>
              <a:t>ref</a:t>
            </a:r>
            <a:r>
              <a:rPr lang="de-DE" sz="2400" dirty="0" smtClean="0">
                <a:solidFill>
                  <a:srgbClr val="EF7D1D"/>
                </a:solidFill>
                <a:latin typeface="Source Sans Pro" charset="0"/>
                <a:ea typeface="Source Sans Pro" charset="0"/>
                <a:cs typeface="Source Sans Pro" charset="0"/>
              </a:rPr>
              <a:t>-Callback-Funktion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Kann an Elementen gesetzt werden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Wird nach dem Rendern aufgerufen</a:t>
            </a: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Übergeben wird Referenz auf natives DOM-Element (oder null)</a:t>
            </a:r>
            <a:endParaRPr lang="de-DE" sz="2400" dirty="0">
              <a:solidFill>
                <a:srgbClr val="36544F"/>
              </a:solidFill>
              <a:latin typeface="Source Sans Pro" charset="0"/>
              <a:ea typeface="Source Sans Pro" charset="0"/>
              <a:cs typeface="Source Sans Pro" charset="0"/>
            </a:endParaRPr>
          </a:p>
          <a:p>
            <a:pPr>
              <a:lnSpc>
                <a:spcPct val="120000"/>
              </a:lnSpc>
            </a:pPr>
            <a:endParaRPr lang="de-DE" sz="2400"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80948986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a:solidFill>
                  <a:srgbClr val="EF7D1D"/>
                </a:solidFill>
                <a:latin typeface="Source Sans Pro Semibold" charset="0"/>
                <a:ea typeface="Source Sans Pro Semibold" charset="0"/>
                <a:cs typeface="Source Sans Pro Semibold" charset="0"/>
              </a:rPr>
              <a:t>SINGLE PAGE APPLICATIONS</a:t>
            </a: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99065436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Zugriff auf Dom-Elemente</a:t>
            </a:r>
            <a:endParaRPr lang="de-DE" dirty="0"/>
          </a:p>
        </p:txBody>
      </p:sp>
      <p:grpSp>
        <p:nvGrpSpPr>
          <p:cNvPr id="6" name="Gruppierung 5"/>
          <p:cNvGrpSpPr/>
          <p:nvPr/>
        </p:nvGrpSpPr>
        <p:grpSpPr>
          <a:xfrm>
            <a:off x="6726015" y="1539500"/>
            <a:ext cx="1902830"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smtClean="0">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pic>
        <p:nvPicPr>
          <p:cNvPr id="10" name="Bild 9"/>
          <p:cNvPicPr>
            <a:picLocks noChangeAspect="1"/>
          </p:cNvPicPr>
          <p:nvPr/>
        </p:nvPicPr>
        <p:blipFill rotWithShape="1">
          <a:blip r:embed="rId3"/>
          <a:srcRect b="81842"/>
          <a:stretch/>
        </p:blipFill>
        <p:spPr>
          <a:xfrm>
            <a:off x="3340465" y="1461379"/>
            <a:ext cx="3225072" cy="548587"/>
          </a:xfrm>
          <a:prstGeom prst="rect">
            <a:avLst/>
          </a:prstGeom>
        </p:spPr>
      </p:pic>
      <p:sp>
        <p:nvSpPr>
          <p:cNvPr id="29" name="Textfeld 28"/>
          <p:cNvSpPr txBox="1"/>
          <p:nvPr/>
        </p:nvSpPr>
        <p:spPr>
          <a:xfrm>
            <a:off x="2922270" y="2264472"/>
            <a:ext cx="6597396" cy="3781933"/>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a:t>
            </a:r>
            <a:r>
              <a:rPr lang="en-US" sz="1463" dirty="0" smtClean="0">
                <a:solidFill>
                  <a:srgbClr val="025249"/>
                </a:solidFill>
                <a:latin typeface="Source Code Pro" charset="0"/>
                <a:ea typeface="Source Code Pro" charset="0"/>
                <a:cs typeface="Source Code Pro" charset="0"/>
              </a:rPr>
              <a: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smtClean="0">
                <a:solidFill>
                  <a:srgbClr val="EF7D1D"/>
                </a:solidFill>
                <a:latin typeface="Source Code Pro" charset="0"/>
                <a:ea typeface="Source Code Pro" charset="0"/>
                <a:cs typeface="Source Code Pro" charset="0"/>
              </a:rPr>
              <a:t>ref={ </a:t>
            </a:r>
            <a:r>
              <a:rPr lang="en-US" sz="1463" dirty="0" err="1" smtClean="0">
                <a:solidFill>
                  <a:srgbClr val="EF7D1D"/>
                </a:solidFill>
                <a:latin typeface="Source Code Pro" charset="0"/>
                <a:ea typeface="Source Code Pro" charset="0"/>
                <a:cs typeface="Source Code Pro" charset="0"/>
              </a:rPr>
              <a:t>domNode</a:t>
            </a:r>
            <a:r>
              <a:rPr lang="en-US" sz="1463" dirty="0" smtClean="0">
                <a:solidFill>
                  <a:srgbClr val="EF7D1D"/>
                </a:solidFill>
                <a:latin typeface="Source Code Pro" charset="0"/>
                <a:ea typeface="Source Code Pro" charset="0"/>
                <a:cs typeface="Source Code Pro" charset="0"/>
              </a:rPr>
              <a:t> =&gt; </a:t>
            </a:r>
            <a:r>
              <a:rPr lang="en-US" sz="1463" dirty="0" err="1" smtClean="0">
                <a:solidFill>
                  <a:srgbClr val="EF7D1D"/>
                </a:solidFill>
                <a:latin typeface="Source Code Pro" charset="0"/>
                <a:ea typeface="Source Code Pro" charset="0"/>
                <a:cs typeface="Source Code Pro" charset="0"/>
              </a:rPr>
              <a:t>this.inputNode</a:t>
            </a:r>
            <a:r>
              <a:rPr lang="en-US" sz="1463" dirty="0" smtClean="0">
                <a:solidFill>
                  <a:srgbClr val="EF7D1D"/>
                </a:solidFill>
                <a:latin typeface="Source Code Pro" charset="0"/>
                <a:ea typeface="Source Code Pro" charset="0"/>
                <a:cs typeface="Source Code Pro" charset="0"/>
              </a:rPr>
              <a:t> = </a:t>
            </a:r>
            <a:r>
              <a:rPr lang="en-US" sz="1463" dirty="0" err="1" smtClean="0">
                <a:solidFill>
                  <a:srgbClr val="EF7D1D"/>
                </a:solidFill>
                <a:latin typeface="Source Code Pro" charset="0"/>
                <a:ea typeface="Source Code Pro" charset="0"/>
                <a:cs typeface="Source Code Pro" charset="0"/>
              </a:rPr>
              <a:t>domNode</a:t>
            </a:r>
            <a:r>
              <a:rPr lang="en-US" sz="1463" dirty="0" smtClean="0">
                <a:solidFill>
                  <a:srgbClr val="EF7D1D"/>
                </a:solidFill>
                <a:latin typeface="Source Code Pro" charset="0"/>
                <a:ea typeface="Source Code Pro" charset="0"/>
                <a:cs typeface="Source Code Pro" charset="0"/>
              </a:rPr>
              <a:t> }</a:t>
            </a:r>
            <a:endParaRPr lang="en-US" sz="1463" dirty="0">
              <a:solidFill>
                <a:srgbClr val="EF7D1D"/>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a:t>
            </a:r>
            <a:endParaRPr lang="en-US" sz="1463" dirty="0">
              <a:solidFill>
                <a:srgbClr val="025249"/>
              </a:solidFill>
              <a:latin typeface="Source Code Pro" charset="0"/>
              <a:ea typeface="Source Code Pro" charset="0"/>
              <a:cs typeface="Source Code Pro" charset="0"/>
            </a:endParaRPr>
          </a:p>
        </p:txBody>
      </p:sp>
      <p:sp>
        <p:nvSpPr>
          <p:cNvPr id="35" name="Rechteck 34"/>
          <p:cNvSpPr/>
          <p:nvPr/>
        </p:nvSpPr>
        <p:spPr>
          <a:xfrm>
            <a:off x="172497" y="3332497"/>
            <a:ext cx="3301463"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1.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speichern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206961918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Zugriff auf Dom-Elemente</a:t>
            </a:r>
            <a:endParaRPr lang="de-DE" dirty="0"/>
          </a:p>
        </p:txBody>
      </p:sp>
      <p:grpSp>
        <p:nvGrpSpPr>
          <p:cNvPr id="6" name="Gruppierung 5"/>
          <p:cNvGrpSpPr/>
          <p:nvPr/>
        </p:nvGrpSpPr>
        <p:grpSpPr>
          <a:xfrm>
            <a:off x="6726015" y="1539500"/>
            <a:ext cx="1902830" cy="400957"/>
            <a:chOff x="8448861" y="1079077"/>
            <a:chExt cx="1092626" cy="493486"/>
          </a:xfrm>
        </p:grpSpPr>
        <p:sp>
          <p:nvSpPr>
            <p:cNvPr id="12" name="Inhaltsplatzhalter 6"/>
            <p:cNvSpPr txBox="1">
              <a:spLocks/>
            </p:cNvSpPr>
            <p:nvPr/>
          </p:nvSpPr>
          <p:spPr>
            <a:xfrm>
              <a:off x="8884317" y="1214428"/>
              <a:ext cx="657170" cy="232739"/>
            </a:xfrm>
            <a:prstGeom prst="rect">
              <a:avLst/>
            </a:prstGeom>
          </p:spPr>
          <p:txBody>
            <a:bodyPr vert="horz" lIns="0" tIns="0" rIns="0" bIns="0" rtlCol="0">
              <a:normAutofit lnSpcReduction="10000"/>
            </a:bodyPr>
            <a:lstStyle>
              <a:lvl1pPr marL="342900" indent="-342900" algn="l" defTabSz="457200" rtl="0" eaLnBrk="1" latinLnBrk="0" hangingPunct="1">
                <a:spcBef>
                  <a:spcPct val="20000"/>
                </a:spcBef>
                <a:buFont typeface="Arial"/>
                <a:buChar char="•"/>
                <a:defRPr sz="3200" kern="1200" spc="100">
                  <a:solidFill>
                    <a:srgbClr val="6B8CAB"/>
                  </a:solidFill>
                  <a:latin typeface="Arial"/>
                  <a:ea typeface="+mn-ea"/>
                  <a:cs typeface="Arial"/>
                </a:defRPr>
              </a:lvl1pPr>
              <a:lvl2pPr marL="742950" indent="-285750" algn="l" defTabSz="457200" rtl="0" eaLnBrk="1" latinLnBrk="0" hangingPunct="1">
                <a:spcBef>
                  <a:spcPct val="20000"/>
                </a:spcBef>
                <a:buFont typeface="Arial"/>
                <a:buChar char="–"/>
                <a:defRPr sz="2800" kern="1200" spc="100">
                  <a:solidFill>
                    <a:srgbClr val="6B8CAB"/>
                  </a:solidFill>
                  <a:latin typeface="Arial"/>
                  <a:ea typeface="+mn-ea"/>
                  <a:cs typeface="Arial"/>
                </a:defRPr>
              </a:lvl2pPr>
              <a:lvl3pPr marL="1143000" indent="-228600" algn="l" defTabSz="457200" rtl="0" eaLnBrk="1" latinLnBrk="0" hangingPunct="1">
                <a:spcBef>
                  <a:spcPct val="20000"/>
                </a:spcBef>
                <a:buFont typeface="Arial"/>
                <a:buChar char="•"/>
                <a:defRPr sz="2400" kern="1200" spc="100">
                  <a:solidFill>
                    <a:srgbClr val="6B8CAB"/>
                  </a:solidFill>
                  <a:latin typeface="Arial"/>
                  <a:ea typeface="+mn-ea"/>
                  <a:cs typeface="Arial"/>
                </a:defRPr>
              </a:lvl3pPr>
              <a:lvl4pPr marL="16002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4pPr>
              <a:lvl5pPr marL="2057400" indent="-228600" algn="l" defTabSz="457200" rtl="0" eaLnBrk="1" latinLnBrk="0" hangingPunct="1">
                <a:spcBef>
                  <a:spcPct val="20000"/>
                </a:spcBef>
                <a:buFont typeface="Arial"/>
                <a:buChar char="»"/>
                <a:defRPr sz="2000" kern="1200" spc="100">
                  <a:solidFill>
                    <a:srgbClr val="6B8CAB"/>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de-DE" sz="1300" spc="41" dirty="0" err="1" smtClean="0">
                  <a:solidFill>
                    <a:srgbClr val="41719C"/>
                  </a:solidFill>
                  <a:latin typeface="Source Sans Pro" charset="0"/>
                  <a:ea typeface="Source Sans Pro" charset="0"/>
                  <a:cs typeface="Source Sans Pro" charset="0"/>
                </a:rPr>
                <a:t>input</a:t>
              </a:r>
              <a:endParaRPr lang="de-DE" sz="813" spc="41" dirty="0">
                <a:solidFill>
                  <a:srgbClr val="41719C"/>
                </a:solidFill>
                <a:latin typeface="Source Sans Pro" charset="0"/>
                <a:ea typeface="Source Sans Pro" charset="0"/>
                <a:cs typeface="Source Sans Pro" charset="0"/>
              </a:endParaRPr>
            </a:p>
          </p:txBody>
        </p:sp>
        <p:cxnSp>
          <p:nvCxnSpPr>
            <p:cNvPr id="13" name="Gerade Verbindung 10"/>
            <p:cNvCxnSpPr/>
            <p:nvPr/>
          </p:nvCxnSpPr>
          <p:spPr>
            <a:xfrm flipV="1">
              <a:off x="8659078" y="1079077"/>
              <a:ext cx="0" cy="493486"/>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4" name="Gerade Verbindung 10"/>
            <p:cNvCxnSpPr/>
            <p:nvPr/>
          </p:nvCxnSpPr>
          <p:spPr>
            <a:xfrm flipH="1">
              <a:off x="8659078" y="1325820"/>
              <a:ext cx="162245"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5" name="Gerade Verbindung 10"/>
            <p:cNvCxnSpPr/>
            <p:nvPr/>
          </p:nvCxnSpPr>
          <p:spPr>
            <a:xfrm flipH="1">
              <a:off x="8448861" y="1079077"/>
              <a:ext cx="210218"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cxnSp>
          <p:nvCxnSpPr>
            <p:cNvPr id="17" name="Gerade Verbindung 10"/>
            <p:cNvCxnSpPr/>
            <p:nvPr/>
          </p:nvCxnSpPr>
          <p:spPr>
            <a:xfrm flipH="1">
              <a:off x="8448862" y="1572563"/>
              <a:ext cx="210216" cy="0"/>
            </a:xfrm>
            <a:prstGeom prst="line">
              <a:avLst/>
            </a:prstGeom>
            <a:ln w="16510">
              <a:solidFill>
                <a:srgbClr val="41719C"/>
              </a:solidFill>
              <a:prstDash val="sysDash"/>
              <a:bevel/>
            </a:ln>
            <a:effectLst/>
          </p:spPr>
          <p:style>
            <a:lnRef idx="2">
              <a:schemeClr val="accent1"/>
            </a:lnRef>
            <a:fillRef idx="0">
              <a:schemeClr val="accent1"/>
            </a:fillRef>
            <a:effectRef idx="1">
              <a:schemeClr val="accent1"/>
            </a:effectRef>
            <a:fontRef idx="minor">
              <a:schemeClr val="tx1"/>
            </a:fontRef>
          </p:style>
        </p:cxnSp>
      </p:grpSp>
      <p:pic>
        <p:nvPicPr>
          <p:cNvPr id="10" name="Bild 9"/>
          <p:cNvPicPr>
            <a:picLocks noChangeAspect="1"/>
          </p:cNvPicPr>
          <p:nvPr/>
        </p:nvPicPr>
        <p:blipFill rotWithShape="1">
          <a:blip r:embed="rId3"/>
          <a:srcRect b="81842"/>
          <a:stretch/>
        </p:blipFill>
        <p:spPr>
          <a:xfrm>
            <a:off x="3340465" y="1461379"/>
            <a:ext cx="3225072" cy="548587"/>
          </a:xfrm>
          <a:prstGeom prst="rect">
            <a:avLst/>
          </a:prstGeom>
        </p:spPr>
      </p:pic>
      <p:sp>
        <p:nvSpPr>
          <p:cNvPr id="29" name="Textfeld 28"/>
          <p:cNvSpPr txBox="1"/>
          <p:nvPr/>
        </p:nvSpPr>
        <p:spPr>
          <a:xfrm>
            <a:off x="2922270" y="2264472"/>
            <a:ext cx="6597396" cy="3781933"/>
          </a:xfrm>
          <a:prstGeom prst="rect">
            <a:avLst/>
          </a:prstGeom>
          <a:noFill/>
        </p:spPr>
        <p:txBody>
          <a:bodyPr wrap="square" lIns="0" tIns="0" rIns="0" bIns="0" rtlCol="0">
            <a:spAutoFit/>
          </a:bodyPr>
          <a:lstStyle/>
          <a:p>
            <a:pPr>
              <a:lnSpc>
                <a:spcPct val="120000"/>
              </a:lnSpc>
            </a:pPr>
            <a:r>
              <a:rPr lang="en-US" sz="1463" dirty="0">
                <a:solidFill>
                  <a:srgbClr val="025249"/>
                </a:solidFill>
                <a:latin typeface="Source Code Pro" charset="0"/>
                <a:ea typeface="Source Code Pro" charset="0"/>
                <a:cs typeface="Source Code Pro" charset="0"/>
              </a:rPr>
              <a:t>class </a:t>
            </a:r>
            <a:r>
              <a:rPr lang="en-US" sz="1463" dirty="0" err="1">
                <a:solidFill>
                  <a:srgbClr val="025249"/>
                </a:solidFill>
                <a:latin typeface="Source Code Pro" charset="0"/>
                <a:ea typeface="Source Code Pro" charset="0"/>
                <a:cs typeface="Source Code Pro" charset="0"/>
              </a:rPr>
              <a:t>PasswordForm</a:t>
            </a:r>
            <a:r>
              <a:rPr lang="en-US" sz="1463" dirty="0">
                <a:solidFill>
                  <a:srgbClr val="025249"/>
                </a:solidFill>
                <a:latin typeface="Source Code Pro" charset="0"/>
                <a:ea typeface="Source Code Pro" charset="0"/>
                <a:cs typeface="Source Code Pro" charset="0"/>
              </a:rPr>
              <a:t> extends </a:t>
            </a:r>
            <a:r>
              <a:rPr lang="en-US" sz="1463" dirty="0" err="1">
                <a:solidFill>
                  <a:srgbClr val="025249"/>
                </a:solidFill>
                <a:latin typeface="Source Code Pro" charset="0"/>
                <a:ea typeface="Source Code Pro" charset="0"/>
                <a:cs typeface="Source Code Pro" charset="0"/>
              </a:rPr>
              <a:t>React.Component</a:t>
            </a:r>
            <a:r>
              <a:rPr lang="en-US" sz="1463" dirty="0">
                <a:solidFill>
                  <a:srgbClr val="025249"/>
                </a:solidFill>
                <a:latin typeface="Source Code Pro" charset="0"/>
                <a:ea typeface="Source Code Pro" charset="0"/>
                <a:cs typeface="Source Code Pro" charset="0"/>
              </a:rPr>
              <a:t> {</a:t>
            </a:r>
          </a:p>
          <a:p>
            <a:pPr>
              <a:lnSpc>
                <a:spcPct val="120000"/>
              </a:lnSpc>
            </a:pPr>
            <a:r>
              <a:rPr lang="en-US" sz="1463" dirty="0">
                <a:solidFill>
                  <a:srgbClr val="025249"/>
                </a:solidFill>
                <a:latin typeface="Source Code Pro" charset="0"/>
                <a:ea typeface="Source Code Pro" charset="0"/>
                <a:cs typeface="Source Code Pro" charset="0"/>
              </a:rPr>
              <a:t>  render() {</a:t>
            </a:r>
          </a:p>
          <a:p>
            <a:pPr>
              <a:lnSpc>
                <a:spcPct val="120000"/>
              </a:lnSpc>
            </a:pPr>
            <a:r>
              <a:rPr lang="en-US" sz="1463" dirty="0">
                <a:solidFill>
                  <a:srgbClr val="025249"/>
                </a:solidFill>
                <a:latin typeface="Source Code Pro" charset="0"/>
                <a:ea typeface="Source Code Pro" charset="0"/>
                <a:cs typeface="Source Code Pro" charset="0"/>
              </a:rPr>
              <a:t>   return &lt;div&gt;</a:t>
            </a:r>
          </a:p>
          <a:p>
            <a:pPr>
              <a:lnSpc>
                <a:spcPct val="120000"/>
              </a:lnSpc>
            </a:pPr>
            <a:r>
              <a:rPr lang="en-US" sz="1463" dirty="0">
                <a:solidFill>
                  <a:srgbClr val="025249"/>
                </a:solidFill>
                <a:latin typeface="Source Code Pro" charset="0"/>
                <a:ea typeface="Source Code Pro" charset="0"/>
                <a:cs typeface="Source Code Pro" charset="0"/>
              </a:rPr>
              <a:t>     &lt;</a:t>
            </a:r>
            <a:r>
              <a:rPr lang="en-US" sz="1463" dirty="0" smtClean="0">
                <a:solidFill>
                  <a:srgbClr val="025249"/>
                </a:solidFill>
                <a:latin typeface="Source Code Pro" charset="0"/>
                <a:ea typeface="Source Code Pro" charset="0"/>
                <a:cs typeface="Source Code Pro" charset="0"/>
              </a:rPr>
              <a:t>input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smtClean="0">
                <a:solidFill>
                  <a:srgbClr val="36544F"/>
                </a:solidFill>
                <a:latin typeface="Source Code Pro" charset="0"/>
                <a:ea typeface="Source Code Pro" charset="0"/>
                <a:cs typeface="Source Code Pro" charset="0"/>
              </a:rPr>
              <a:t>ref</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domNode</a:t>
            </a:r>
            <a:r>
              <a:rPr lang="en-US" sz="1463" dirty="0" smtClean="0">
                <a:solidFill>
                  <a:srgbClr val="025249"/>
                </a:solidFill>
                <a:latin typeface="Source Code Pro" charset="0"/>
                <a:ea typeface="Source Code Pro" charset="0"/>
                <a:cs typeface="Source Code Pro" charset="0"/>
              </a:rPr>
              <a:t> =&gt;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smtClean="0">
                <a:solidFill>
                  <a:srgbClr val="025249"/>
                </a:solidFill>
                <a:latin typeface="Source Code Pro" charset="0"/>
                <a:ea typeface="Source Code Pro" charset="0"/>
                <a:cs typeface="Source Code Pro" charset="0"/>
              </a:rPr>
              <a:t> = </a:t>
            </a:r>
            <a:r>
              <a:rPr lang="en-US" sz="1463" dirty="0" err="1" smtClean="0">
                <a:solidFill>
                  <a:srgbClr val="025249"/>
                </a:solidFill>
                <a:latin typeface="Source Code Pro" charset="0"/>
                <a:ea typeface="Source Code Pro" charset="0"/>
                <a:cs typeface="Source Code Pro" charset="0"/>
              </a:rPr>
              <a:t>domNode</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 .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/&gt;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&lt;/div&gt;;</a:t>
            </a:r>
          </a:p>
          <a:p>
            <a:pPr>
              <a:lnSpc>
                <a:spcPct val="120000"/>
              </a:lnSpc>
            </a:pPr>
            <a:r>
              <a:rPr lang="en-US" sz="1463" dirty="0">
                <a:solidFill>
                  <a:srgbClr val="025249"/>
                </a:solidFill>
                <a:latin typeface="Source Code Pro" charset="0"/>
                <a:ea typeface="Source Code Pro" charset="0"/>
                <a:cs typeface="Source Code Pro" charset="0"/>
              </a:rPr>
              <a:t>  }</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componentDidMount</a:t>
            </a:r>
            <a:r>
              <a:rPr lang="en-US" sz="1463" dirty="0" smtClean="0">
                <a:solidFill>
                  <a:srgbClr val="025249"/>
                </a:solidFill>
                <a:latin typeface="Source Code Pro" charset="0"/>
                <a:ea typeface="Source Code Pro" charset="0"/>
                <a:cs typeface="Source Code Pro" charset="0"/>
              </a:rPr>
              <a:t>() </a:t>
            </a: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    </a:t>
            </a:r>
            <a:r>
              <a:rPr lang="en-US" sz="1463" dirty="0" smtClean="0">
                <a:solidFill>
                  <a:srgbClr val="025249"/>
                </a:solidFill>
                <a:latin typeface="Source Code Pro" charset="0"/>
                <a:ea typeface="Source Code Pro" charset="0"/>
                <a:cs typeface="Source Code Pro" charset="0"/>
              </a:rPr>
              <a:t>if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smtClean="0">
                <a:solidFill>
                  <a:srgbClr val="025249"/>
                </a:solidFill>
                <a:latin typeface="Source Code Pro" charset="0"/>
                <a:ea typeface="Source Code Pro" charset="0"/>
                <a:cs typeface="Source Code Pro" charset="0"/>
              </a:rPr>
              <a:t>) { </a:t>
            </a:r>
            <a:r>
              <a:rPr lang="en-US" sz="1463" dirty="0" err="1" smtClean="0">
                <a:solidFill>
                  <a:srgbClr val="025249"/>
                </a:solidFill>
                <a:latin typeface="Source Code Pro" charset="0"/>
                <a:ea typeface="Source Code Pro" charset="0"/>
                <a:cs typeface="Source Code Pro" charset="0"/>
              </a:rPr>
              <a:t>this.</a:t>
            </a:r>
            <a:r>
              <a:rPr lang="en-US" sz="1463" dirty="0" err="1" smtClean="0">
                <a:solidFill>
                  <a:srgbClr val="EF7D1D"/>
                </a:solidFill>
                <a:latin typeface="Source Code Pro" charset="0"/>
                <a:ea typeface="Source Code Pro" charset="0"/>
                <a:cs typeface="Source Code Pro" charset="0"/>
              </a:rPr>
              <a:t>inputNode</a:t>
            </a:r>
            <a:r>
              <a:rPr lang="en-US" sz="1463" dirty="0" err="1" smtClean="0">
                <a:solidFill>
                  <a:srgbClr val="025249"/>
                </a:solidFill>
                <a:latin typeface="Source Code Pro" charset="0"/>
                <a:ea typeface="Source Code Pro" charset="0"/>
                <a:cs typeface="Source Code Pro" charset="0"/>
              </a:rPr>
              <a:t>.focus</a:t>
            </a:r>
            <a:r>
              <a:rPr lang="en-US" sz="1463" dirty="0" smtClean="0">
                <a:solidFill>
                  <a:srgbClr val="025249"/>
                </a:solidFill>
                <a:latin typeface="Source Code Pro" charset="0"/>
                <a:ea typeface="Source Code Pro" charset="0"/>
                <a:cs typeface="Source Code Pro" charset="0"/>
              </a:rPr>
              <a:t>(); }</a:t>
            </a:r>
            <a:endParaRPr lang="en-US" sz="1463" dirty="0">
              <a:solidFill>
                <a:srgbClr val="025249"/>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  }  </a:t>
            </a:r>
          </a:p>
          <a:p>
            <a:pPr>
              <a:lnSpc>
                <a:spcPct val="120000"/>
              </a:lnSpc>
            </a:pPr>
            <a:r>
              <a:rPr lang="en-US" sz="1463" dirty="0">
                <a:solidFill>
                  <a:srgbClr val="025249"/>
                </a:solidFill>
                <a:latin typeface="Source Code Pro" charset="0"/>
                <a:ea typeface="Source Code Pro" charset="0"/>
                <a:cs typeface="Source Code Pro" charset="0"/>
              </a:rPr>
              <a:t>}</a:t>
            </a:r>
          </a:p>
        </p:txBody>
      </p:sp>
      <p:sp>
        <p:nvSpPr>
          <p:cNvPr id="35" name="Rechteck 34"/>
          <p:cNvSpPr/>
          <p:nvPr/>
        </p:nvSpPr>
        <p:spPr>
          <a:xfrm>
            <a:off x="172497" y="3332497"/>
            <a:ext cx="3301463"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1.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speichern</a:t>
            </a:r>
            <a:endParaRPr lang="de-DE" sz="1400" b="1" dirty="0">
              <a:solidFill>
                <a:srgbClr val="025249"/>
              </a:solidFill>
              <a:latin typeface="Source Sans Pro Semibold" charset="0"/>
              <a:ea typeface="Source Sans Pro Semibold" charset="0"/>
              <a:cs typeface="Source Sans Pro Semibold" charset="0"/>
            </a:endParaRPr>
          </a:p>
        </p:txBody>
      </p:sp>
      <p:sp>
        <p:nvSpPr>
          <p:cNvPr id="37" name="Rechteck 36"/>
          <p:cNvSpPr/>
          <p:nvPr/>
        </p:nvSpPr>
        <p:spPr>
          <a:xfrm>
            <a:off x="172497" y="5188936"/>
            <a:ext cx="2759679" cy="307777"/>
          </a:xfrm>
          <a:prstGeom prst="rect">
            <a:avLst/>
          </a:prstGeom>
        </p:spPr>
        <p:txBody>
          <a:bodyPr wrap="square">
            <a:spAutoFit/>
          </a:bodyPr>
          <a:lstStyle/>
          <a:p>
            <a:r>
              <a:rPr lang="de-DE" sz="1400" b="1" dirty="0" smtClean="0">
                <a:solidFill>
                  <a:srgbClr val="025249"/>
                </a:solidFill>
                <a:latin typeface="Source Sans Pro Semibold" charset="0"/>
                <a:ea typeface="Source Sans Pro Semibold" charset="0"/>
                <a:cs typeface="Source Sans Pro Semibold" charset="0"/>
              </a:rPr>
              <a:t>2. DOM-</a:t>
            </a:r>
            <a:r>
              <a:rPr lang="de-DE" sz="1400" b="1" dirty="0" err="1" smtClean="0">
                <a:solidFill>
                  <a:srgbClr val="025249"/>
                </a:solidFill>
                <a:latin typeface="Source Sans Pro Semibold" charset="0"/>
                <a:ea typeface="Source Sans Pro Semibold" charset="0"/>
                <a:cs typeface="Source Sans Pro Semibold" charset="0"/>
              </a:rPr>
              <a:t>Node</a:t>
            </a:r>
            <a:r>
              <a:rPr lang="de-DE" sz="1400" b="1" dirty="0" smtClean="0">
                <a:solidFill>
                  <a:srgbClr val="025249"/>
                </a:solidFill>
                <a:latin typeface="Source Sans Pro Semibold" charset="0"/>
                <a:ea typeface="Source Sans Pro Semibold" charset="0"/>
                <a:cs typeface="Source Sans Pro Semibold" charset="0"/>
              </a:rPr>
              <a:t> verwenden</a:t>
            </a:r>
            <a:endParaRPr lang="de-DE" sz="1400" b="1" dirty="0">
              <a:solidFill>
                <a:srgbClr val="025249"/>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49644507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0" y="2371540"/>
            <a:ext cx="9906000" cy="790223"/>
          </a:xfrm>
        </p:spPr>
        <p:txBody>
          <a:bodyPr>
            <a:noAutofit/>
          </a:bodyPr>
          <a:lstStyle/>
          <a:p>
            <a:r>
              <a:rPr lang="de-DE" sz="4400" dirty="0" smtClean="0"/>
              <a:t>Typische</a:t>
            </a:r>
            <a:r>
              <a:rPr lang="de-DE" sz="6000" dirty="0" smtClean="0"/>
              <a:t/>
            </a:r>
            <a:br>
              <a:rPr lang="de-DE" sz="6000" dirty="0" smtClean="0"/>
            </a:br>
            <a:r>
              <a:rPr lang="de-DE" sz="6000" dirty="0" smtClean="0"/>
              <a:t>Architekturen</a:t>
            </a:r>
            <a:endParaRPr lang="de-DE" sz="3200" dirty="0"/>
          </a:p>
        </p:txBody>
      </p:sp>
    </p:spTree>
    <p:extLst>
      <p:ext uri="{BB962C8B-B14F-4D97-AF65-F5344CB8AC3E}">
        <p14:creationId xmlns:p14="http://schemas.microsoft.com/office/powerpoint/2010/main" val="12872774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Komponentenhierarchien</a:t>
            </a:r>
            <a:endParaRPr lang="de-DE" dirty="0"/>
          </a:p>
        </p:txBody>
      </p:sp>
      <p:sp>
        <p:nvSpPr>
          <p:cNvPr id="9" name="Textfeld 8"/>
          <p:cNvSpPr txBox="1"/>
          <p:nvPr/>
        </p:nvSpPr>
        <p:spPr>
          <a:xfrm>
            <a:off x="203200" y="4438713"/>
            <a:ext cx="9499600" cy="2751522"/>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a:t>
            </a:r>
            <a:r>
              <a:rPr lang="de-DE" sz="2400" dirty="0" smtClean="0">
                <a:solidFill>
                  <a:srgbClr val="025249"/>
                </a:solidFill>
                <a:latin typeface="Source Sans Pro" charset="0"/>
                <a:ea typeface="Source Sans Pro" charset="0"/>
                <a:cs typeface="Source Sans Pro" charset="0"/>
              </a:rPr>
              <a:t>(„Smart Components“)</a:t>
            </a:r>
            <a:endParaRPr lang="de-DE" sz="24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a:t>
            </a:r>
            <a:r>
              <a:rPr lang="de-DE" sz="2400" dirty="0" smtClean="0">
                <a:solidFill>
                  <a:srgbClr val="025249"/>
                </a:solidFill>
                <a:latin typeface="Source Sans Pro" charset="0"/>
                <a:ea typeface="Source Sans Pro" charset="0"/>
                <a:cs typeface="Source Sans Pro" charset="0"/>
              </a:rPr>
              <a:t>erhalten</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Einfache Komponenten, die nur UI enthalten ("</a:t>
            </a:r>
            <a:r>
              <a:rPr lang="de-DE" sz="2400" dirty="0" err="1" smtClean="0">
                <a:solidFill>
                  <a:srgbClr val="025249"/>
                </a:solidFill>
                <a:latin typeface="Source Sans Pro" charset="0"/>
                <a:ea typeface="Source Sans Pro" charset="0"/>
                <a:cs typeface="Source Sans Pro" charset="0"/>
              </a:rPr>
              <a:t>Dumb</a:t>
            </a:r>
            <a:r>
              <a:rPr lang="de-DE" sz="2400" dirty="0" smtClean="0">
                <a:solidFill>
                  <a:srgbClr val="025249"/>
                </a:solidFill>
                <a:latin typeface="Source Sans Pro" charset="0"/>
                <a:ea typeface="Source Sans Pro" charset="0"/>
                <a:cs typeface="Source Sans Pro" charset="0"/>
              </a:rPr>
              <a:t> Components")</a:t>
            </a: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10" name="Bild 9"/>
          <p:cNvPicPr>
            <a:picLocks noChangeAspect="1"/>
          </p:cNvPicPr>
          <p:nvPr/>
        </p:nvPicPr>
        <p:blipFill>
          <a:blip r:embed="rId3"/>
          <a:stretch>
            <a:fillRect/>
          </a:stretch>
        </p:blipFill>
        <p:spPr>
          <a:xfrm>
            <a:off x="1974850" y="1176297"/>
            <a:ext cx="5956300" cy="3098800"/>
          </a:xfrm>
          <a:prstGeom prst="rect">
            <a:avLst/>
          </a:prstGeom>
        </p:spPr>
      </p:pic>
    </p:spTree>
    <p:extLst>
      <p:ext uri="{BB962C8B-B14F-4D97-AF65-F5344CB8AC3E}">
        <p14:creationId xmlns:p14="http://schemas.microsoft.com/office/powerpoint/2010/main" val="128113023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Bild 12"/>
          <p:cNvPicPr>
            <a:picLocks noChangeAspect="1"/>
          </p:cNvPicPr>
          <p:nvPr/>
        </p:nvPicPr>
        <p:blipFill>
          <a:blip r:embed="rId3"/>
          <a:stretch>
            <a:fillRect/>
          </a:stretch>
        </p:blipFill>
        <p:spPr>
          <a:xfrm>
            <a:off x="1974850" y="1176297"/>
            <a:ext cx="5956300" cy="3098800"/>
          </a:xfrm>
          <a:prstGeom prst="rect">
            <a:avLst/>
          </a:prstGeom>
        </p:spPr>
      </p:pic>
      <p:sp>
        <p:nvSpPr>
          <p:cNvPr id="4" name="Titel 3"/>
          <p:cNvSpPr>
            <a:spLocks noGrp="1"/>
          </p:cNvSpPr>
          <p:nvPr>
            <p:ph type="title"/>
          </p:nvPr>
        </p:nvSpPr>
        <p:spPr/>
        <p:txBody>
          <a:bodyPr/>
          <a:lstStyle/>
          <a:p>
            <a:r>
              <a:rPr lang="de-DE" dirty="0" smtClean="0"/>
              <a:t>Kommunikation zwischen Komponenten</a:t>
            </a:r>
            <a:endParaRPr lang="de-DE" dirty="0"/>
          </a:p>
        </p:txBody>
      </p:sp>
      <p:sp>
        <p:nvSpPr>
          <p:cNvPr id="9" name="Textfeld 8"/>
          <p:cNvSpPr txBox="1"/>
          <p:nvPr/>
        </p:nvSpPr>
        <p:spPr>
          <a:xfrm>
            <a:off x="203200" y="4438713"/>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Typische </a:t>
            </a:r>
            <a:r>
              <a:rPr lang="de-DE" sz="2400" b="1" dirty="0" err="1" smtClean="0">
                <a:solidFill>
                  <a:srgbClr val="EF7D1D"/>
                </a:solidFill>
                <a:latin typeface="Source Sans Pro Semibold" charset="0"/>
                <a:ea typeface="Source Sans Pro Semibold" charset="0"/>
                <a:cs typeface="Source Sans Pro Semibold" charset="0"/>
              </a:rPr>
              <a:t>React</a:t>
            </a:r>
            <a:r>
              <a:rPr lang="de-DE" sz="2400" b="1" dirty="0" smtClean="0">
                <a:solidFill>
                  <a:srgbClr val="EF7D1D"/>
                </a:solidFill>
                <a:latin typeface="Source Sans Pro Semibold" charset="0"/>
                <a:ea typeface="Source Sans Pro Semibold" charset="0"/>
                <a:cs typeface="Source Sans Pro Semibold" charset="0"/>
              </a:rPr>
              <a:t> Anwendungen: </a:t>
            </a:r>
            <a:r>
              <a:rPr lang="de-DE" sz="2400" dirty="0">
                <a:solidFill>
                  <a:srgbClr val="025249"/>
                </a:solidFill>
                <a:latin typeface="Source Sans Pro" charset="0"/>
                <a:ea typeface="Source Sans Pro" charset="0"/>
                <a:cs typeface="Source Sans Pro" charset="0"/>
              </a:rPr>
              <a:t>Hierarchisch </a:t>
            </a:r>
            <a:r>
              <a:rPr lang="de-DE" sz="2400" dirty="0" smtClean="0">
                <a:solidFill>
                  <a:srgbClr val="025249"/>
                </a:solidFill>
                <a:latin typeface="Source Sans Pro" charset="0"/>
                <a:ea typeface="Source Sans Pro" charset="0"/>
                <a:cs typeface="Source Sans Pro" charset="0"/>
              </a:rPr>
              <a:t>aufgebaut</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State möglichst weit oben </a:t>
            </a:r>
            <a:r>
              <a:rPr lang="de-DE" sz="2400" dirty="0" smtClean="0">
                <a:solidFill>
                  <a:srgbClr val="025249"/>
                </a:solidFill>
                <a:latin typeface="Source Sans Pro" charset="0"/>
                <a:ea typeface="Source Sans Pro" charset="0"/>
                <a:cs typeface="Source Sans Pro" charset="0"/>
              </a:rPr>
              <a:t>(„Smart Components“)</a:t>
            </a:r>
            <a:endParaRPr lang="de-DE" sz="24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Mehrere Komponenten mit State möglich</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Beim neu rendern bleibt State erhalten</a:t>
            </a: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Wie wird kommuniziert?</a:t>
            </a:r>
            <a:endParaRPr lang="de-DE" sz="2400" dirty="0">
              <a:latin typeface="Source Sans Pro" charset="0"/>
              <a:ea typeface="Source Sans Pro" charset="0"/>
              <a:cs typeface="Source Sans Pro" charset="0"/>
            </a:endParaRPr>
          </a:p>
        </p:txBody>
      </p:sp>
    </p:spTree>
    <p:extLst>
      <p:ext uri="{BB962C8B-B14F-4D97-AF65-F5344CB8AC3E}">
        <p14:creationId xmlns:p14="http://schemas.microsoft.com/office/powerpoint/2010/main" val="99166375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Bild 5"/>
          <p:cNvPicPr>
            <a:picLocks noChangeAspect="1"/>
          </p:cNvPicPr>
          <p:nvPr/>
        </p:nvPicPr>
        <p:blipFill>
          <a:blip r:embed="rId2"/>
          <a:stretch>
            <a:fillRect/>
          </a:stretch>
        </p:blipFill>
        <p:spPr>
          <a:xfrm>
            <a:off x="1977390" y="1176297"/>
            <a:ext cx="6743700" cy="3098800"/>
          </a:xfrm>
          <a:prstGeom prst="rect">
            <a:avLst/>
          </a:prstGeom>
        </p:spPr>
      </p:pic>
      <p:sp>
        <p:nvSpPr>
          <p:cNvPr id="4" name="Titel 3"/>
          <p:cNvSpPr>
            <a:spLocks noGrp="1"/>
          </p:cNvSpPr>
          <p:nvPr>
            <p:ph type="title"/>
          </p:nvPr>
        </p:nvSpPr>
        <p:spPr/>
        <p:txBody>
          <a:bodyPr/>
          <a:lstStyle/>
          <a:p>
            <a:r>
              <a:rPr lang="de-DE" dirty="0" smtClean="0"/>
              <a:t>Kommunikation: Properties</a:t>
            </a:r>
            <a:endParaRPr lang="de-DE" dirty="0"/>
          </a:p>
        </p:txBody>
      </p:sp>
      <p:sp>
        <p:nvSpPr>
          <p:cNvPr id="9" name="Textfeld 8"/>
          <p:cNvSpPr txBox="1"/>
          <p:nvPr/>
        </p:nvSpPr>
        <p:spPr>
          <a:xfrm>
            <a:off x="203200" y="4438713"/>
            <a:ext cx="9499600" cy="1237262"/>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oben nach unten: </a:t>
            </a:r>
            <a:r>
              <a:rPr lang="de-DE" sz="2400" b="1" dirty="0" smtClean="0">
                <a:solidFill>
                  <a:srgbClr val="EF7D1D"/>
                </a:solidFill>
                <a:latin typeface="Source Sans Pro Semibold" charset="0"/>
                <a:ea typeface="Source Sans Pro Semibold" charset="0"/>
                <a:cs typeface="Source Sans Pro Semibold" charset="0"/>
              </a:rPr>
              <a:t>Properties</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a:p>
            <a:pPr>
              <a:lnSpc>
                <a:spcPct val="120000"/>
              </a:lnSpc>
            </a:pPr>
            <a:r>
              <a:rPr lang="de-DE" sz="1400" dirty="0" smtClean="0">
                <a:solidFill>
                  <a:srgbClr val="025249"/>
                </a:solidFill>
                <a:latin typeface="Source Code Pro Medium" charset="0"/>
                <a:ea typeface="Source Code Pro Medium" charset="0"/>
                <a:cs typeface="Source Code Pro Medium" charset="0"/>
              </a:rPr>
              <a:t>&lt;Button </a:t>
            </a:r>
            <a:r>
              <a:rPr lang="de-DE" sz="1400" dirty="0" err="1" smtClean="0">
                <a:solidFill>
                  <a:srgbClr val="EF7D1D"/>
                </a:solidFill>
                <a:latin typeface="Source Code Pro Medium" charset="0"/>
                <a:ea typeface="Source Code Pro Medium" charset="0"/>
                <a:cs typeface="Source Code Pro Medium" charset="0"/>
              </a:rPr>
              <a:t>enabled</a:t>
            </a:r>
            <a:r>
              <a:rPr lang="de-DE" sz="1400" dirty="0" smtClean="0">
                <a:solidFill>
                  <a:srgbClr val="EF7D1D"/>
                </a:solidFill>
                <a:latin typeface="Source Code Pro Medium" charset="0"/>
                <a:ea typeface="Source Code Pro Medium" charset="0"/>
                <a:cs typeface="Source Code Pro Medium" charset="0"/>
              </a:rPr>
              <a:t>={. . . }</a:t>
            </a:r>
            <a:r>
              <a:rPr lang="de-DE" sz="1400" dirty="0" smtClean="0">
                <a:solidFill>
                  <a:srgbClr val="025249"/>
                </a:solidFill>
                <a:latin typeface="Source Code Pro Medium" charset="0"/>
                <a:ea typeface="Source Code Pro Medium" charset="0"/>
                <a:cs typeface="Source Code Pro Medium" charset="0"/>
              </a:rPr>
              <a:t>&gt;Set Password&lt;/Button&gt;</a:t>
            </a:r>
            <a:endParaRPr lang="de-DE" sz="1400"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915349260"/>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ild 1"/>
          <p:cNvPicPr>
            <a:picLocks noChangeAspect="1"/>
          </p:cNvPicPr>
          <p:nvPr/>
        </p:nvPicPr>
        <p:blipFill>
          <a:blip r:embed="rId2"/>
          <a:stretch>
            <a:fillRect/>
          </a:stretch>
        </p:blipFill>
        <p:spPr>
          <a:xfrm>
            <a:off x="1977390" y="1177089"/>
            <a:ext cx="7150100" cy="3098800"/>
          </a:xfrm>
          <a:prstGeom prst="rect">
            <a:avLst/>
          </a:prstGeom>
        </p:spPr>
      </p:pic>
      <p:sp>
        <p:nvSpPr>
          <p:cNvPr id="4" name="Titel 3"/>
          <p:cNvSpPr>
            <a:spLocks noGrp="1"/>
          </p:cNvSpPr>
          <p:nvPr>
            <p:ph type="title"/>
          </p:nvPr>
        </p:nvSpPr>
        <p:spPr/>
        <p:txBody>
          <a:bodyPr/>
          <a:lstStyle/>
          <a:p>
            <a:r>
              <a:rPr lang="de-DE" dirty="0" smtClean="0"/>
              <a:t>Kommunikation: Events</a:t>
            </a:r>
            <a:endParaRPr lang="de-DE" dirty="0"/>
          </a:p>
        </p:txBody>
      </p:sp>
      <p:sp>
        <p:nvSpPr>
          <p:cNvPr id="8" name="Textfeld 7"/>
          <p:cNvSpPr txBox="1"/>
          <p:nvPr/>
        </p:nvSpPr>
        <p:spPr>
          <a:xfrm>
            <a:off x="203200" y="4438713"/>
            <a:ext cx="9499600" cy="1865126"/>
          </a:xfrm>
          <a:prstGeom prst="rect">
            <a:avLst/>
          </a:prstGeom>
          <a:noFill/>
        </p:spPr>
        <p:txBody>
          <a:bodyPr wrap="square" rtlCol="0">
            <a:spAutoFit/>
          </a:bodyPr>
          <a:lstStyle/>
          <a:p>
            <a:pPr>
              <a:lnSpc>
                <a:spcPct val="120000"/>
              </a:lnSpc>
            </a:pPr>
            <a:r>
              <a:rPr lang="de-DE" sz="2400" b="1" dirty="0" smtClean="0">
                <a:solidFill>
                  <a:srgbClr val="025249"/>
                </a:solidFill>
                <a:latin typeface="Source Sans Pro Semibold" charset="0"/>
                <a:ea typeface="Source Sans Pro Semibold" charset="0"/>
                <a:cs typeface="Source Sans Pro Semibold" charset="0"/>
              </a:rPr>
              <a:t>Von unten nach oben: </a:t>
            </a:r>
            <a:r>
              <a:rPr lang="de-DE" sz="2400" b="1" dirty="0" smtClean="0">
                <a:solidFill>
                  <a:srgbClr val="C14026"/>
                </a:solidFill>
                <a:latin typeface="Source Sans Pro Semibold" charset="0"/>
                <a:ea typeface="Source Sans Pro Semibold" charset="0"/>
                <a:cs typeface="Source Sans Pro Semibold" charset="0"/>
              </a:rPr>
              <a:t>Events und </a:t>
            </a:r>
            <a:r>
              <a:rPr lang="de-DE" sz="2400" b="1" dirty="0" err="1" smtClean="0">
                <a:solidFill>
                  <a:srgbClr val="C14026"/>
                </a:solidFill>
                <a:latin typeface="Source Sans Pro Semibold" charset="0"/>
                <a:ea typeface="Source Sans Pro Semibold" charset="0"/>
                <a:cs typeface="Source Sans Pro Semibold" charset="0"/>
              </a:rPr>
              <a:t>Callbacks</a:t>
            </a:r>
            <a:endParaRPr lang="de-DE" sz="2400" b="1" dirty="0" smtClean="0">
              <a:solidFill>
                <a:srgbClr val="C14026"/>
              </a:solidFill>
              <a:latin typeface="Source Sans Pro Semibold" charset="0"/>
              <a:ea typeface="Source Sans Pro Semibold" charset="0"/>
              <a:cs typeface="Source Sans Pro Semibold" charset="0"/>
            </a:endParaRPr>
          </a:p>
          <a:p>
            <a:pPr marL="342900" indent="-342900">
              <a:lnSpc>
                <a:spcPct val="120000"/>
              </a:lnSpc>
              <a:buFont typeface="Arial" charset="0"/>
              <a:buChar char="•"/>
            </a:pPr>
            <a:r>
              <a:rPr lang="de-DE" sz="2400" b="1" dirty="0" smtClean="0">
                <a:solidFill>
                  <a:srgbClr val="025249"/>
                </a:solidFill>
                <a:latin typeface="Source Sans Pro Semibold" charset="0"/>
                <a:ea typeface="Source Sans Pro Semibold" charset="0"/>
                <a:cs typeface="Source Sans Pro Semibold" charset="0"/>
              </a:rPr>
              <a:t>Callback-Funktion als </a:t>
            </a:r>
            <a:r>
              <a:rPr lang="de-DE" sz="2400" b="1" dirty="0" smtClean="0">
                <a:solidFill>
                  <a:srgbClr val="EF7D1D"/>
                </a:solidFill>
                <a:latin typeface="Source Sans Pro Semibold" charset="0"/>
                <a:ea typeface="Source Sans Pro Semibold" charset="0"/>
                <a:cs typeface="Source Sans Pro Semibold" charset="0"/>
              </a:rPr>
              <a:t>Property</a:t>
            </a:r>
          </a:p>
          <a:p>
            <a:pPr marL="342900" indent="-342900">
              <a:lnSpc>
                <a:spcPct val="120000"/>
              </a:lnSpc>
              <a:buFont typeface="Arial" charset="0"/>
              <a:buChar char="•"/>
            </a:pPr>
            <a:r>
              <a:rPr lang="de-DE" sz="2400" b="1" dirty="0" smtClean="0">
                <a:solidFill>
                  <a:srgbClr val="C14026"/>
                </a:solidFill>
                <a:latin typeface="Source Sans Pro Semibold" charset="0"/>
                <a:ea typeface="Source Sans Pro Semibold" charset="0"/>
                <a:cs typeface="Source Sans Pro Semibold" charset="0"/>
              </a:rPr>
              <a:t>Event: </a:t>
            </a:r>
            <a:r>
              <a:rPr lang="de-DE" sz="2400" b="1" dirty="0" smtClean="0">
                <a:solidFill>
                  <a:srgbClr val="025249"/>
                </a:solidFill>
                <a:latin typeface="Source Sans Pro Semibold" charset="0"/>
                <a:ea typeface="Source Sans Pro Semibold" charset="0"/>
                <a:cs typeface="Source Sans Pro Semibold" charset="0"/>
              </a:rPr>
              <a:t>Aufruf der Callback-Funktion</a:t>
            </a:r>
          </a:p>
          <a:p>
            <a:pPr>
              <a:lnSpc>
                <a:spcPct val="120000"/>
              </a:lnSpc>
            </a:pPr>
            <a:endParaRPr lang="de-DE" sz="2400" b="1" dirty="0">
              <a:solidFill>
                <a:srgbClr val="EF7D1D"/>
              </a:solidFill>
              <a:latin typeface="Source Sans Pro Semibold" charset="0"/>
              <a:ea typeface="Source Sans Pro Semibold" charset="0"/>
              <a:cs typeface="Source Sans Pro Semibold" charset="0"/>
            </a:endParaRPr>
          </a:p>
        </p:txBody>
      </p:sp>
    </p:spTree>
    <p:extLst>
      <p:ext uri="{BB962C8B-B14F-4D97-AF65-F5344CB8AC3E}">
        <p14:creationId xmlns:p14="http://schemas.microsoft.com/office/powerpoint/2010/main" val="153815101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de-DE" dirty="0" smtClean="0"/>
              <a:t>Externes State-Management</a:t>
            </a:r>
            <a:endParaRPr lang="de-DE" dirty="0"/>
          </a:p>
        </p:txBody>
      </p:sp>
      <p:sp>
        <p:nvSpPr>
          <p:cNvPr id="9" name="Textfeld 8"/>
          <p:cNvSpPr txBox="1"/>
          <p:nvPr/>
        </p:nvSpPr>
        <p:spPr>
          <a:xfrm>
            <a:off x="280474" y="4433765"/>
            <a:ext cx="9499600" cy="2308324"/>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Semibold" charset="0"/>
                <a:ea typeface="Source Sans Pro Semibold" charset="0"/>
                <a:cs typeface="Source Sans Pro Semibold" charset="0"/>
              </a:rPr>
              <a:t>Zustand und Logik </a:t>
            </a:r>
            <a:r>
              <a:rPr lang="de-DE" sz="2400" b="1" dirty="0" smtClean="0">
                <a:solidFill>
                  <a:srgbClr val="EF7D1D"/>
                </a:solidFill>
                <a:latin typeface="Source Sans Pro Semibold" charset="0"/>
                <a:ea typeface="Source Sans Pro Semibold" charset="0"/>
                <a:cs typeface="Source Sans Pro Semibold" charset="0"/>
              </a:rPr>
              <a:t>wird aus den Komponenten </a:t>
            </a:r>
            <a:r>
              <a:rPr lang="de-DE" sz="2400" b="1" dirty="0" smtClean="0">
                <a:solidFill>
                  <a:srgbClr val="EF7D1D"/>
                </a:solidFill>
                <a:latin typeface="Source Sans Pro Semibold" charset="0"/>
                <a:ea typeface="Source Sans Pro Semibold" charset="0"/>
                <a:cs typeface="Source Sans Pro Semibold" charset="0"/>
              </a:rPr>
              <a:t>ganz raus </a:t>
            </a:r>
            <a:r>
              <a:rPr lang="de-DE" sz="2400" b="1" dirty="0" smtClean="0">
                <a:solidFill>
                  <a:srgbClr val="EF7D1D"/>
                </a:solidFill>
                <a:latin typeface="Source Sans Pro Semibold" charset="0"/>
                <a:ea typeface="Source Sans Pro Semibold" charset="0"/>
                <a:cs typeface="Source Sans Pro Semibold" charset="0"/>
              </a:rPr>
              <a:t>verschoben</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Prominente Vertreter: </a:t>
            </a:r>
            <a:r>
              <a:rPr lang="de-DE" sz="2400" dirty="0" err="1" smtClean="0">
                <a:solidFill>
                  <a:srgbClr val="EF7D1D"/>
                </a:solidFill>
                <a:latin typeface="Source Sans Pro" charset="0"/>
                <a:ea typeface="Source Sans Pro" charset="0"/>
                <a:cs typeface="Source Sans Pro" charset="0"/>
              </a:rPr>
              <a:t>Redux</a:t>
            </a:r>
            <a:r>
              <a:rPr lang="de-DE" sz="2400" dirty="0" smtClean="0">
                <a:solidFill>
                  <a:srgbClr val="EF7D1D"/>
                </a:solidFill>
                <a:latin typeface="Source Sans Pro" charset="0"/>
                <a:ea typeface="Source Sans Pro" charset="0"/>
                <a:cs typeface="Source Sans Pro" charset="0"/>
              </a:rPr>
              <a:t> </a:t>
            </a:r>
            <a:r>
              <a:rPr lang="de-DE" sz="2400" dirty="0" smtClean="0">
                <a:solidFill>
                  <a:srgbClr val="36544F"/>
                </a:solidFill>
                <a:latin typeface="Source Sans Pro" charset="0"/>
                <a:ea typeface="Source Sans Pro" charset="0"/>
                <a:cs typeface="Source Sans Pro" charset="0"/>
              </a:rPr>
              <a:t>und </a:t>
            </a:r>
            <a:r>
              <a:rPr lang="de-DE" sz="2400" dirty="0" err="1" smtClean="0">
                <a:solidFill>
                  <a:srgbClr val="EF7D1D"/>
                </a:solidFill>
                <a:latin typeface="Source Sans Pro" charset="0"/>
                <a:ea typeface="Source Sans Pro" charset="0"/>
                <a:cs typeface="Source Sans Pro" charset="0"/>
              </a:rPr>
              <a:t>MobX</a:t>
            </a:r>
            <a:r>
              <a:rPr lang="de-DE" sz="2400" dirty="0" smtClean="0">
                <a:solidFill>
                  <a:srgbClr val="EF7D1D"/>
                </a:solidFill>
                <a:latin typeface="Source Sans Pro" charset="0"/>
                <a:ea typeface="Source Sans Pro" charset="0"/>
                <a:cs typeface="Source Sans Pro" charset="0"/>
              </a:rPr>
              <a:t> </a:t>
            </a:r>
            <a:endParaRPr lang="de-DE" sz="24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Bessere Testbarkeit (Logik außerhalb von UI Komponenten)</a:t>
            </a:r>
          </a:p>
          <a:p>
            <a:pPr marL="285750" indent="-28575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Geringere Kopplung an das UI-Framework </a:t>
            </a:r>
          </a:p>
          <a:p>
            <a:pPr marL="742950" lvl="1" indent="-285750">
              <a:lnSpc>
                <a:spcPct val="120000"/>
              </a:lnSpc>
              <a:buFont typeface="Arial" charset="0"/>
              <a:buChar char="•"/>
            </a:pPr>
            <a:r>
              <a:rPr lang="de-DE" sz="2400" dirty="0" err="1" smtClean="0">
                <a:solidFill>
                  <a:srgbClr val="36544F"/>
                </a:solidFill>
                <a:latin typeface="Source Sans Pro" charset="0"/>
                <a:ea typeface="Source Sans Pro" charset="0"/>
                <a:cs typeface="Source Sans Pro" charset="0"/>
              </a:rPr>
              <a:t>Redux</a:t>
            </a:r>
            <a:r>
              <a:rPr lang="de-DE" sz="2400" dirty="0" smtClean="0">
                <a:solidFill>
                  <a:srgbClr val="36544F"/>
                </a:solidFill>
                <a:latin typeface="Source Sans Pro" charset="0"/>
                <a:ea typeface="Source Sans Pro" charset="0"/>
                <a:cs typeface="Source Sans Pro" charset="0"/>
              </a:rPr>
              <a:t> </a:t>
            </a:r>
            <a:r>
              <a:rPr lang="de-DE" sz="2400" dirty="0" smtClean="0">
                <a:solidFill>
                  <a:srgbClr val="36544F"/>
                </a:solidFill>
                <a:latin typeface="Source Sans Pro" charset="0"/>
                <a:ea typeface="Source Sans Pro" charset="0"/>
                <a:cs typeface="Source Sans Pro" charset="0"/>
              </a:rPr>
              <a:t>gibt es auch für Angular, </a:t>
            </a:r>
            <a:r>
              <a:rPr lang="de-DE" sz="2400" dirty="0" err="1" smtClean="0">
                <a:solidFill>
                  <a:srgbClr val="36544F"/>
                </a:solidFill>
                <a:latin typeface="Source Sans Pro" charset="0"/>
                <a:ea typeface="Source Sans Pro" charset="0"/>
                <a:cs typeface="Source Sans Pro" charset="0"/>
              </a:rPr>
              <a:t>Vue</a:t>
            </a:r>
            <a:r>
              <a:rPr lang="de-DE" sz="2400" dirty="0" smtClean="0">
                <a:solidFill>
                  <a:srgbClr val="36544F"/>
                </a:solidFill>
                <a:latin typeface="Source Sans Pro" charset="0"/>
                <a:ea typeface="Source Sans Pro" charset="0"/>
                <a:cs typeface="Source Sans Pro" charset="0"/>
              </a:rPr>
              <a:t>, ...</a:t>
            </a:r>
            <a:endParaRPr lang="de-DE" sz="2400" dirty="0" smtClean="0">
              <a:solidFill>
                <a:srgbClr val="EF7D1D"/>
              </a:solidFill>
              <a:latin typeface="Source Sans Pro" charset="0"/>
              <a:ea typeface="Source Sans Pro" charset="0"/>
              <a:cs typeface="Source Sans Pro" charset="0"/>
            </a:endParaRPr>
          </a:p>
        </p:txBody>
      </p:sp>
      <p:pic>
        <p:nvPicPr>
          <p:cNvPr id="3" name="Bild 2"/>
          <p:cNvPicPr>
            <a:picLocks noChangeAspect="1"/>
          </p:cNvPicPr>
          <p:nvPr/>
        </p:nvPicPr>
        <p:blipFill>
          <a:blip r:embed="rId3"/>
          <a:stretch>
            <a:fillRect/>
          </a:stretch>
        </p:blipFill>
        <p:spPr>
          <a:xfrm>
            <a:off x="167426" y="986291"/>
            <a:ext cx="9612648" cy="3241046"/>
          </a:xfrm>
          <a:prstGeom prst="rect">
            <a:avLst/>
          </a:prstGeom>
        </p:spPr>
      </p:pic>
    </p:spTree>
    <p:extLst>
      <p:ext uri="{BB962C8B-B14F-4D97-AF65-F5344CB8AC3E}">
        <p14:creationId xmlns:p14="http://schemas.microsoft.com/office/powerpoint/2010/main" val="19047781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Ökosystem </a:t>
            </a:r>
            <a:r>
              <a:rPr lang="de-DE" dirty="0" smtClean="0">
                <a:solidFill>
                  <a:srgbClr val="FF0000"/>
                </a:solidFill>
              </a:rPr>
              <a:t>RAUS?</a:t>
            </a:r>
            <a:endParaRPr lang="de-DE" dirty="0">
              <a:solidFill>
                <a:srgbClr val="FF0000"/>
              </a:solidFill>
            </a:endParaRPr>
          </a:p>
        </p:txBody>
      </p:sp>
      <p:pic>
        <p:nvPicPr>
          <p:cNvPr id="11" name="Bild 10"/>
          <p:cNvPicPr>
            <a:picLocks noChangeAspect="1"/>
          </p:cNvPicPr>
          <p:nvPr/>
        </p:nvPicPr>
        <p:blipFill>
          <a:blip r:embed="rId3"/>
          <a:stretch>
            <a:fillRect/>
          </a:stretch>
        </p:blipFill>
        <p:spPr>
          <a:xfrm>
            <a:off x="364552" y="1280523"/>
            <a:ext cx="1756751" cy="795867"/>
          </a:xfrm>
          <a:prstGeom prst="rect">
            <a:avLst/>
          </a:prstGeom>
          <a:ln w="25400" cmpd="sng">
            <a:solidFill>
              <a:srgbClr val="6B8CAB"/>
            </a:solidFill>
            <a:miter lim="800000"/>
          </a:ln>
          <a:effectLst/>
        </p:spPr>
      </p:pic>
      <p:sp>
        <p:nvSpPr>
          <p:cNvPr id="12" name="Textfeld 11"/>
          <p:cNvSpPr txBox="1"/>
          <p:nvPr/>
        </p:nvSpPr>
        <p:spPr>
          <a:xfrm>
            <a:off x="2480417" y="1492968"/>
            <a:ext cx="1787669" cy="369332"/>
          </a:xfrm>
          <a:prstGeom prst="rect">
            <a:avLst/>
          </a:prstGeom>
          <a:noFill/>
        </p:spPr>
        <p:txBody>
          <a:bodyPr wrap="none" rtlCol="0">
            <a:spAutoFit/>
          </a:bodyPr>
          <a:lstStyle/>
          <a:p>
            <a:r>
              <a:rPr lang="de-DE" b="1" dirty="0" smtClean="0">
                <a:solidFill>
                  <a:srgbClr val="025249"/>
                </a:solidFill>
                <a:latin typeface="Source Sans Pro Semibold" charset="0"/>
                <a:ea typeface="Source Sans Pro Semibold" charset="0"/>
                <a:cs typeface="Source Sans Pro Semibold" charset="0"/>
              </a:rPr>
              <a:t>Developer Tools</a:t>
            </a:r>
            <a:endParaRPr lang="de-DE" b="1" dirty="0">
              <a:solidFill>
                <a:srgbClr val="025249"/>
              </a:solidFill>
              <a:latin typeface="Source Sans Pro Semibold" charset="0"/>
              <a:ea typeface="Source Sans Pro Semibold" charset="0"/>
              <a:cs typeface="Source Sans Pro Semibold" charset="0"/>
            </a:endParaRPr>
          </a:p>
        </p:txBody>
      </p:sp>
      <p:grpSp>
        <p:nvGrpSpPr>
          <p:cNvPr id="27" name="Gruppierung 26"/>
          <p:cNvGrpSpPr/>
          <p:nvPr/>
        </p:nvGrpSpPr>
        <p:grpSpPr>
          <a:xfrm>
            <a:off x="661525" y="5138388"/>
            <a:ext cx="8773624" cy="856346"/>
            <a:chOff x="674003" y="4043684"/>
            <a:chExt cx="8773624" cy="856346"/>
          </a:xfrm>
        </p:grpSpPr>
        <p:sp>
          <p:nvSpPr>
            <p:cNvPr id="14" name="Textfeld 13"/>
            <p:cNvSpPr txBox="1"/>
            <p:nvPr/>
          </p:nvSpPr>
          <p:spPr>
            <a:xfrm>
              <a:off x="5914370" y="4333219"/>
              <a:ext cx="1444626"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Native</a:t>
              </a:r>
              <a:endParaRPr lang="de-DE" b="1" dirty="0">
                <a:solidFill>
                  <a:srgbClr val="025249"/>
                </a:solidFill>
                <a:latin typeface="Source Sans Pro Semibold" charset="0"/>
                <a:ea typeface="Source Sans Pro Semibold" charset="0"/>
                <a:cs typeface="Source Sans Pro Semibold" charset="0"/>
              </a:endParaRPr>
            </a:p>
          </p:txBody>
        </p:sp>
        <p:grpSp>
          <p:nvGrpSpPr>
            <p:cNvPr id="15" name="Gruppierung 14"/>
            <p:cNvGrpSpPr/>
            <p:nvPr/>
          </p:nvGrpSpPr>
          <p:grpSpPr>
            <a:xfrm>
              <a:off x="8356908" y="4043684"/>
              <a:ext cx="1090719" cy="806237"/>
              <a:chOff x="843353" y="3996267"/>
              <a:chExt cx="1090719" cy="806237"/>
            </a:xfrm>
          </p:grpSpPr>
          <p:pic>
            <p:nvPicPr>
              <p:cNvPr id="16" name="Bild 15"/>
              <p:cNvPicPr>
                <a:picLocks noChangeAspect="1"/>
              </p:cNvPicPr>
              <p:nvPr/>
            </p:nvPicPr>
            <p:blipFill>
              <a:blip r:embed="rId4"/>
              <a:stretch>
                <a:fillRect/>
              </a:stretch>
            </p:blipFill>
            <p:spPr>
              <a:xfrm>
                <a:off x="843353" y="4199466"/>
                <a:ext cx="372086" cy="603037"/>
              </a:xfrm>
              <a:prstGeom prst="rect">
                <a:avLst/>
              </a:prstGeom>
            </p:spPr>
          </p:pic>
          <p:pic>
            <p:nvPicPr>
              <p:cNvPr id="17" name="Bild 16"/>
              <p:cNvPicPr>
                <a:picLocks noChangeAspect="1"/>
              </p:cNvPicPr>
              <p:nvPr/>
            </p:nvPicPr>
            <p:blipFill>
              <a:blip r:embed="rId5"/>
              <a:stretch>
                <a:fillRect/>
              </a:stretch>
            </p:blipFill>
            <p:spPr>
              <a:xfrm>
                <a:off x="1295801" y="3996267"/>
                <a:ext cx="638271" cy="806237"/>
              </a:xfrm>
              <a:prstGeom prst="rect">
                <a:avLst/>
              </a:prstGeom>
            </p:spPr>
          </p:pic>
          <p:pic>
            <p:nvPicPr>
              <p:cNvPr id="18" name="Bild 17"/>
              <p:cNvPicPr>
                <a:picLocks noChangeAspect="1"/>
              </p:cNvPicPr>
              <p:nvPr/>
            </p:nvPicPr>
            <p:blipFill>
              <a:blip r:embed="rId6"/>
              <a:stretch>
                <a:fillRect/>
              </a:stretch>
            </p:blipFill>
            <p:spPr>
              <a:xfrm flipH="1">
                <a:off x="1413881" y="4278992"/>
                <a:ext cx="418592" cy="372413"/>
              </a:xfrm>
              <a:prstGeom prst="rect">
                <a:avLst/>
              </a:prstGeom>
            </p:spPr>
          </p:pic>
        </p:grpSp>
        <p:pic>
          <p:nvPicPr>
            <p:cNvPr id="4" name="Grafik 2"/>
            <p:cNvPicPr>
              <a:picLocks noChangeAspect="1"/>
            </p:cNvPicPr>
            <p:nvPr/>
          </p:nvPicPr>
          <p:blipFill rotWithShape="1">
            <a:blip r:embed="rId7">
              <a:extLst>
                <a:ext uri="{28A0092B-C50C-407E-A947-70E740481C1C}">
                  <a14:useLocalDpi xmlns:a14="http://schemas.microsoft.com/office/drawing/2010/main" val="0"/>
                </a:ext>
              </a:extLst>
            </a:blip>
            <a:srcRect l="23276" r="23536" b="30256"/>
            <a:stretch/>
          </p:blipFill>
          <p:spPr>
            <a:xfrm>
              <a:off x="674003" y="4265820"/>
              <a:ext cx="1137847" cy="634210"/>
            </a:xfrm>
            <a:prstGeom prst="rect">
              <a:avLst/>
            </a:prstGeom>
          </p:spPr>
        </p:pic>
        <p:sp>
          <p:nvSpPr>
            <p:cNvPr id="6" name="Textfeld 5"/>
            <p:cNvSpPr txBox="1"/>
            <p:nvPr/>
          </p:nvSpPr>
          <p:spPr>
            <a:xfrm>
              <a:off x="2480417" y="4338726"/>
              <a:ext cx="1478290" cy="369332"/>
            </a:xfrm>
            <a:prstGeom prst="rect">
              <a:avLst/>
            </a:prstGeom>
            <a:noFill/>
          </p:spPr>
          <p:txBody>
            <a:bodyPr wrap="none" rtlCol="0">
              <a:spAutoFit/>
            </a:bodyPr>
            <a:lstStyle/>
            <a:p>
              <a:pPr algn="r"/>
              <a:r>
                <a:rPr lang="de-DE" b="1" dirty="0" err="1" smtClean="0">
                  <a:solidFill>
                    <a:srgbClr val="025249"/>
                  </a:solidFill>
                  <a:latin typeface="Source Sans Pro Semibold" charset="0"/>
                  <a:ea typeface="Source Sans Pro Semibold" charset="0"/>
                  <a:cs typeface="Source Sans Pro Semibold" charset="0"/>
                </a:rPr>
                <a:t>React</a:t>
              </a:r>
              <a:r>
                <a:rPr lang="de-DE" b="1" dirty="0" smtClean="0">
                  <a:solidFill>
                    <a:srgbClr val="025249"/>
                  </a:solidFill>
                  <a:latin typeface="Source Sans Pro Semibold" charset="0"/>
                  <a:ea typeface="Source Sans Pro Semibold" charset="0"/>
                  <a:cs typeface="Source Sans Pro Semibold" charset="0"/>
                </a:rPr>
                <a:t> Router</a:t>
              </a:r>
              <a:endParaRPr lang="de-DE" b="1" dirty="0">
                <a:solidFill>
                  <a:srgbClr val="025249"/>
                </a:solidFill>
                <a:latin typeface="Source Sans Pro Semibold" charset="0"/>
                <a:ea typeface="Source Sans Pro Semibold" charset="0"/>
                <a:cs typeface="Source Sans Pro Semibold" charset="0"/>
              </a:endParaRPr>
            </a:p>
          </p:txBody>
        </p:sp>
      </p:grpSp>
      <p:sp>
        <p:nvSpPr>
          <p:cNvPr id="5" name="Textfeld 4"/>
          <p:cNvSpPr txBox="1"/>
          <p:nvPr/>
        </p:nvSpPr>
        <p:spPr>
          <a:xfrm>
            <a:off x="5914370" y="1448903"/>
            <a:ext cx="1986442" cy="369332"/>
          </a:xfrm>
          <a:prstGeom prst="rect">
            <a:avLst/>
          </a:prstGeom>
          <a:noFill/>
        </p:spPr>
        <p:txBody>
          <a:bodyPr wrap="none" rtlCol="0">
            <a:spAutoFit/>
          </a:bodyPr>
          <a:lstStyle/>
          <a:p>
            <a:pPr algn="r"/>
            <a:r>
              <a:rPr lang="de-DE" b="1" dirty="0" err="1" smtClean="0">
                <a:solidFill>
                  <a:srgbClr val="025249"/>
                </a:solidFill>
                <a:latin typeface="Source Sans Pro Semibold" charset="0"/>
                <a:ea typeface="Source Sans Pro Semibold" charset="0"/>
                <a:cs typeface="Source Sans Pro Semibold" charset="0"/>
              </a:rPr>
              <a:t>TypeScript</a:t>
            </a:r>
            <a:r>
              <a:rPr lang="de-DE" b="1" dirty="0" smtClean="0">
                <a:solidFill>
                  <a:srgbClr val="025249"/>
                </a:solidFill>
                <a:latin typeface="Source Sans Pro Semibold" charset="0"/>
                <a:ea typeface="Source Sans Pro Semibold" charset="0"/>
                <a:cs typeface="Source Sans Pro Semibold" charset="0"/>
              </a:rPr>
              <a:t> &amp; Flow</a:t>
            </a:r>
            <a:endParaRPr lang="de-DE" b="1" dirty="0">
              <a:solidFill>
                <a:srgbClr val="025249"/>
              </a:solidFill>
              <a:latin typeface="Source Sans Pro Semibold" charset="0"/>
              <a:ea typeface="Source Sans Pro Semibold" charset="0"/>
              <a:cs typeface="Source Sans Pro Semibold" charset="0"/>
            </a:endParaRPr>
          </a:p>
        </p:txBody>
      </p:sp>
      <p:grpSp>
        <p:nvGrpSpPr>
          <p:cNvPr id="28" name="Gruppierung 27"/>
          <p:cNvGrpSpPr/>
          <p:nvPr/>
        </p:nvGrpSpPr>
        <p:grpSpPr>
          <a:xfrm>
            <a:off x="661525" y="3399316"/>
            <a:ext cx="8591658" cy="535332"/>
            <a:chOff x="661525" y="2789896"/>
            <a:chExt cx="8591658" cy="535332"/>
          </a:xfrm>
        </p:grpSpPr>
        <p:sp>
          <p:nvSpPr>
            <p:cNvPr id="20" name="Textfeld 19"/>
            <p:cNvSpPr txBox="1"/>
            <p:nvPr/>
          </p:nvSpPr>
          <p:spPr>
            <a:xfrm>
              <a:off x="5914370" y="2859938"/>
              <a:ext cx="1859805"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GraphQL</a:t>
              </a:r>
              <a:r>
                <a:rPr lang="de-DE" b="1" dirty="0" smtClean="0">
                  <a:solidFill>
                    <a:srgbClr val="025249"/>
                  </a:solidFill>
                  <a:latin typeface="Source Sans Pro Semibold" charset="0"/>
                  <a:ea typeface="Source Sans Pro Semibold" charset="0"/>
                  <a:cs typeface="Source Sans Pro Semibold" charset="0"/>
                </a:rPr>
                <a:t> &amp; </a:t>
              </a:r>
              <a:r>
                <a:rPr lang="de-DE" b="1" dirty="0">
                  <a:solidFill>
                    <a:srgbClr val="025249"/>
                  </a:solidFill>
                  <a:latin typeface="Source Sans Pro Semibold" charset="0"/>
                  <a:ea typeface="Source Sans Pro Semibold" charset="0"/>
                  <a:cs typeface="Source Sans Pro Semibold" charset="0"/>
                </a:rPr>
                <a:t>R</a:t>
              </a:r>
              <a:r>
                <a:rPr lang="de-DE" b="1" dirty="0" smtClean="0">
                  <a:solidFill>
                    <a:srgbClr val="025249"/>
                  </a:solidFill>
                  <a:latin typeface="Source Sans Pro Semibold" charset="0"/>
                  <a:ea typeface="Source Sans Pro Semibold" charset="0"/>
                  <a:cs typeface="Source Sans Pro Semibold" charset="0"/>
                </a:rPr>
                <a:t>elay</a:t>
              </a:r>
              <a:endParaRPr lang="de-DE" b="1" dirty="0">
                <a:solidFill>
                  <a:srgbClr val="025249"/>
                </a:solidFill>
                <a:latin typeface="Source Sans Pro Semibold" charset="0"/>
                <a:ea typeface="Source Sans Pro Semibold" charset="0"/>
                <a:cs typeface="Source Sans Pro Semibold" charset="0"/>
              </a:endParaRPr>
            </a:p>
          </p:txBody>
        </p:sp>
        <p:pic>
          <p:nvPicPr>
            <p:cNvPr id="21" name="Bild 20"/>
            <p:cNvPicPr>
              <a:picLocks noChangeAspect="1"/>
            </p:cNvPicPr>
            <p:nvPr/>
          </p:nvPicPr>
          <p:blipFill>
            <a:blip r:embed="rId8"/>
            <a:stretch>
              <a:fillRect/>
            </a:stretch>
          </p:blipFill>
          <p:spPr>
            <a:xfrm>
              <a:off x="8356908" y="2789896"/>
              <a:ext cx="896275" cy="535332"/>
            </a:xfrm>
            <a:prstGeom prst="rect">
              <a:avLst/>
            </a:prstGeom>
          </p:spPr>
        </p:pic>
        <p:sp>
          <p:nvSpPr>
            <p:cNvPr id="13" name="Textfeld 12"/>
            <p:cNvSpPr txBox="1"/>
            <p:nvPr/>
          </p:nvSpPr>
          <p:spPr>
            <a:xfrm>
              <a:off x="2480417" y="2872896"/>
              <a:ext cx="2531462" cy="369332"/>
            </a:xfrm>
            <a:prstGeom prst="rect">
              <a:avLst/>
            </a:prstGeom>
            <a:noFill/>
          </p:spPr>
          <p:txBody>
            <a:bodyPr wrap="none" rtlCol="0">
              <a:spAutoFit/>
            </a:bodyPr>
            <a:lstStyle/>
            <a:p>
              <a:r>
                <a:rPr lang="de-DE" b="1" dirty="0" err="1" smtClean="0">
                  <a:solidFill>
                    <a:srgbClr val="025249"/>
                  </a:solidFill>
                  <a:latin typeface="Source Sans Pro Semibold" charset="0"/>
                  <a:ea typeface="Source Sans Pro Semibold" charset="0"/>
                  <a:cs typeface="Source Sans Pro Semibold" charset="0"/>
                </a:rPr>
                <a:t>Flux</a:t>
              </a:r>
              <a:r>
                <a:rPr lang="de-DE" b="1" dirty="0" smtClean="0">
                  <a:solidFill>
                    <a:srgbClr val="025249"/>
                  </a:solidFill>
                  <a:latin typeface="Source Sans Pro Semibold" charset="0"/>
                  <a:ea typeface="Source Sans Pro Semibold" charset="0"/>
                  <a:cs typeface="Source Sans Pro Semibold" charset="0"/>
                </a:rPr>
                <a:t> Architekturpattern</a:t>
              </a:r>
              <a:endParaRPr lang="de-DE" b="1" dirty="0">
                <a:solidFill>
                  <a:srgbClr val="025249"/>
                </a:solidFill>
                <a:latin typeface="Source Sans Pro Semibold" charset="0"/>
                <a:ea typeface="Source Sans Pro Semibold" charset="0"/>
                <a:cs typeface="Source Sans Pro Semibold" charset="0"/>
              </a:endParaRPr>
            </a:p>
          </p:txBody>
        </p:sp>
        <p:pic>
          <p:nvPicPr>
            <p:cNvPr id="22" name="Bild 21"/>
            <p:cNvPicPr>
              <a:picLocks noChangeAspect="1"/>
            </p:cNvPicPr>
            <p:nvPr/>
          </p:nvPicPr>
          <p:blipFill>
            <a:blip r:embed="rId9"/>
            <a:stretch>
              <a:fillRect/>
            </a:stretch>
          </p:blipFill>
          <p:spPr>
            <a:xfrm>
              <a:off x="661525" y="2872896"/>
              <a:ext cx="928606" cy="369332"/>
            </a:xfrm>
            <a:prstGeom prst="rect">
              <a:avLst/>
            </a:prstGeom>
          </p:spPr>
        </p:pic>
      </p:grpSp>
      <p:pic>
        <p:nvPicPr>
          <p:cNvPr id="29" name="Bild 28"/>
          <p:cNvPicPr>
            <a:picLocks noChangeAspect="1"/>
          </p:cNvPicPr>
          <p:nvPr/>
        </p:nvPicPr>
        <p:blipFill>
          <a:blip r:embed="rId10"/>
          <a:stretch>
            <a:fillRect/>
          </a:stretch>
        </p:blipFill>
        <p:spPr>
          <a:xfrm>
            <a:off x="8461264" y="1378317"/>
            <a:ext cx="510504" cy="510504"/>
          </a:xfrm>
          <a:prstGeom prst="rect">
            <a:avLst/>
          </a:prstGeom>
        </p:spPr>
      </p:pic>
    </p:spTree>
    <p:extLst>
      <p:ext uri="{BB962C8B-B14F-4D97-AF65-F5344CB8AC3E}">
        <p14:creationId xmlns:p14="http://schemas.microsoft.com/office/powerpoint/2010/main" val="187819202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"JavaScript </a:t>
            </a:r>
            <a:r>
              <a:rPr lang="de-DE" sz="3900" b="1" dirty="0" err="1" smtClean="0">
                <a:solidFill>
                  <a:srgbClr val="EF7D1D"/>
                </a:solidFill>
                <a:latin typeface="Source Sans Pro Semibold" charset="0"/>
                <a:ea typeface="Source Sans Pro Semibold" charset="0"/>
                <a:cs typeface="Source Sans Pro Semibold" charset="0"/>
              </a:rPr>
              <a:t>that</a:t>
            </a:r>
            <a:r>
              <a:rPr lang="de-DE" sz="3900" b="1" dirty="0" smtClean="0">
                <a:solidFill>
                  <a:srgbClr val="EF7D1D"/>
                </a:solidFill>
                <a:latin typeface="Source Sans Pro Semibold" charset="0"/>
                <a:ea typeface="Source Sans Pro Semibold" charset="0"/>
                <a:cs typeface="Source Sans Pro Semibold" charset="0"/>
              </a:rPr>
              <a:t> </a:t>
            </a:r>
            <a:r>
              <a:rPr lang="de-DE" sz="3900" b="1" dirty="0" err="1" smtClean="0">
                <a:solidFill>
                  <a:srgbClr val="EF7D1D"/>
                </a:solidFill>
                <a:latin typeface="Source Sans Pro Semibold" charset="0"/>
                <a:ea typeface="Source Sans Pro Semibold" charset="0"/>
                <a:cs typeface="Source Sans Pro Semibold" charset="0"/>
              </a:rPr>
              <a:t>scales</a:t>
            </a:r>
            <a:r>
              <a:rPr lang="de-DE" sz="3900" b="1" dirty="0" smtClean="0">
                <a:solidFill>
                  <a:srgbClr val="EF7D1D"/>
                </a:solidFill>
                <a:latin typeface="Source Sans Pro Semibold" charset="0"/>
                <a:ea typeface="Source Sans Pro Semibold" charset="0"/>
                <a:cs typeface="Source Sans Pro Semibold" charset="0"/>
              </a:rPr>
              <a:t>"</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584604" y="3342358"/>
            <a:ext cx="7167347" cy="1831271"/>
          </a:xfrm>
          <a:prstGeom prst="rect">
            <a:avLst/>
          </a:prstGeom>
        </p:spPr>
        <p:txBody>
          <a:bodyPr wrap="none">
            <a:spAutoFit/>
          </a:bodyPr>
          <a:lstStyle/>
          <a:p>
            <a:r>
              <a:rPr lang="de-DE" sz="11300" b="1" dirty="0" err="1" smtClean="0">
                <a:solidFill>
                  <a:srgbClr val="025249"/>
                </a:solidFill>
                <a:latin typeface="Source Sans Pro" charset="0"/>
                <a:ea typeface="Source Sans Pro" charset="0"/>
                <a:cs typeface="Source Sans Pro" charset="0"/>
              </a:rPr>
              <a:t>TypeScript</a:t>
            </a:r>
            <a:endParaRPr lang="de-DE" sz="2000"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r>
              <a:rPr lang="de-DE" dirty="0" smtClean="0"/>
              <a:t>http</a:t>
            </a:r>
            <a:r>
              <a:rPr lang="de-DE" dirty="0"/>
              <a:t>://</a:t>
            </a:r>
            <a:r>
              <a:rPr lang="de-DE" dirty="0" err="1"/>
              <a:t>www.typescriptlang.org</a:t>
            </a:r>
            <a:r>
              <a:rPr lang="de-DE" dirty="0"/>
              <a:t>/</a:t>
            </a:r>
          </a:p>
        </p:txBody>
      </p:sp>
    </p:spTree>
    <p:extLst>
      <p:ext uri="{BB962C8B-B14F-4D97-AF65-F5344CB8AC3E}">
        <p14:creationId xmlns:p14="http://schemas.microsoft.com/office/powerpoint/2010/main" val="18933143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Single Page Anwendungen</a:t>
            </a:r>
            <a:endParaRPr lang="de-DE" dirty="0"/>
          </a:p>
        </p:txBody>
      </p:sp>
      <p:pic>
        <p:nvPicPr>
          <p:cNvPr id="4" name="Bild 3"/>
          <p:cNvPicPr>
            <a:picLocks noChangeAspect="1"/>
          </p:cNvPicPr>
          <p:nvPr/>
        </p:nvPicPr>
        <p:blipFill>
          <a:blip r:embed="rId2"/>
          <a:stretch>
            <a:fillRect/>
          </a:stretch>
        </p:blipFill>
        <p:spPr>
          <a:xfrm>
            <a:off x="685705" y="1492604"/>
            <a:ext cx="3084389" cy="3543034"/>
          </a:xfrm>
          <a:prstGeom prst="rect">
            <a:avLst/>
          </a:prstGeom>
        </p:spPr>
      </p:pic>
      <p:sp>
        <p:nvSpPr>
          <p:cNvPr id="8" name="Textfeld 7"/>
          <p:cNvSpPr txBox="1"/>
          <p:nvPr/>
        </p:nvSpPr>
        <p:spPr>
          <a:xfrm>
            <a:off x="685705" y="5190186"/>
            <a:ext cx="3084389" cy="1508105"/>
          </a:xfrm>
          <a:prstGeom prst="rect">
            <a:avLst/>
          </a:prstGeom>
          <a:noFill/>
        </p:spPr>
        <p:txBody>
          <a:bodyPr wrap="square" rtlCol="0">
            <a:spAutoFit/>
          </a:bodyPr>
          <a:lstStyle/>
          <a:p>
            <a:pPr>
              <a:lnSpc>
                <a:spcPct val="120000"/>
              </a:lnSpc>
            </a:pPr>
            <a:r>
              <a:rPr lang="de-DE" sz="2000" dirty="0" smtClean="0">
                <a:solidFill>
                  <a:srgbClr val="EF7D1D"/>
                </a:solidFill>
                <a:latin typeface="Source Sans Pro" charset="0"/>
                <a:ea typeface="Source Sans Pro" charset="0"/>
                <a:cs typeface="Source Sans Pro" charset="0"/>
              </a:rPr>
              <a:t>Klassische Webanwendung</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3700145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Hintergrund: </a:t>
            </a:r>
            <a:r>
              <a:rPr lang="de-DE" dirty="0" err="1" smtClean="0"/>
              <a:t>TypeScript</a:t>
            </a:r>
            <a:endParaRPr lang="de-DE" dirty="0"/>
          </a:p>
        </p:txBody>
      </p:sp>
      <p:sp>
        <p:nvSpPr>
          <p:cNvPr id="3" name="Textfeld 2"/>
          <p:cNvSpPr txBox="1"/>
          <p:nvPr/>
        </p:nvSpPr>
        <p:spPr>
          <a:xfrm>
            <a:off x="203200" y="1268793"/>
            <a:ext cx="9499600" cy="4524315"/>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Semibold" charset="0"/>
                <a:ea typeface="Source Sans Pro Semibold" charset="0"/>
                <a:cs typeface="Source Sans Pro Semibold" charset="0"/>
              </a:rPr>
              <a:t>TypeScript</a:t>
            </a:r>
            <a:r>
              <a:rPr lang="de-DE" sz="2400" b="1" dirty="0" smtClean="0">
                <a:solidFill>
                  <a:srgbClr val="EF7D1D"/>
                </a:solidFill>
                <a:latin typeface="Source Sans Pro Semibold" charset="0"/>
                <a:ea typeface="Source Sans Pro Semibold" charset="0"/>
                <a:cs typeface="Source Sans Pro Semibold" charset="0"/>
              </a:rPr>
              <a:t>: Obermenge von JavaScript mit Typ-System</a:t>
            </a:r>
            <a:endParaRPr lang="de-DE" sz="2400" b="1" dirty="0" smtClean="0">
              <a:solidFill>
                <a:srgbClr val="EF7D1D"/>
              </a:solidFill>
              <a:latin typeface="Source Sans Pro Semibold" charset="0"/>
              <a:ea typeface="Source Sans Pro Semibold" charset="0"/>
              <a:cs typeface="Source Sans Pro Semibold" charset="0"/>
            </a:endParaRP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Gültiger JavaScript-Code auch gültiger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-Code</a:t>
            </a:r>
          </a:p>
          <a:p>
            <a:pPr marL="285750"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Compiler übersetzt </a:t>
            </a:r>
            <a:r>
              <a:rPr lang="de-DE" sz="2400" dirty="0" err="1" smtClean="0">
                <a:solidFill>
                  <a:srgbClr val="025249"/>
                </a:solidFill>
                <a:latin typeface="Source Sans Pro" charset="0"/>
                <a:ea typeface="Source Sans Pro" charset="0"/>
                <a:cs typeface="Source Sans Pro" charset="0"/>
              </a:rPr>
              <a:t>TypeScript</a:t>
            </a:r>
            <a:r>
              <a:rPr lang="de-DE" sz="2400" dirty="0" smtClean="0">
                <a:solidFill>
                  <a:srgbClr val="025249"/>
                </a:solidFill>
                <a:latin typeface="Source Sans Pro" charset="0"/>
                <a:ea typeface="Source Sans Pro" charset="0"/>
                <a:cs typeface="Source Sans Pro" charset="0"/>
              </a:rPr>
              <a:t> in JavaScript-Code</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Unterstützt auch JSX</a:t>
            </a:r>
          </a:p>
          <a:p>
            <a:pPr marL="742950" lvl="1" indent="-285750">
              <a:lnSpc>
                <a:spcPct val="120000"/>
              </a:lnSpc>
              <a:buFont typeface="Arial" charset="0"/>
              <a:buChar char="•"/>
            </a:pPr>
            <a:endParaRPr lang="de-DE" sz="2400" dirty="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Sehr guter IDE Support </a:t>
            </a:r>
          </a:p>
          <a:p>
            <a:pPr marL="800100" lvl="1" indent="-34290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z</a:t>
            </a:r>
            <a:r>
              <a:rPr lang="de-DE" sz="2400" dirty="0" smtClean="0">
                <a:solidFill>
                  <a:srgbClr val="025249"/>
                </a:solidFill>
                <a:latin typeface="Source Sans Pro" charset="0"/>
                <a:ea typeface="Source Sans Pro" charset="0"/>
                <a:cs typeface="Source Sans Pro" charset="0"/>
              </a:rPr>
              <a:t>.B. IDEA, </a:t>
            </a:r>
            <a:r>
              <a:rPr lang="de-DE" sz="2400" dirty="0" err="1" smtClean="0">
                <a:solidFill>
                  <a:srgbClr val="025249"/>
                </a:solidFill>
                <a:latin typeface="Source Sans Pro" charset="0"/>
                <a:ea typeface="Source Sans Pro" charset="0"/>
                <a:cs typeface="Source Sans Pro" charset="0"/>
              </a:rPr>
              <a:t>Eclipse</a:t>
            </a:r>
            <a:r>
              <a:rPr lang="de-DE" sz="2400" dirty="0" smtClean="0">
                <a:solidFill>
                  <a:srgbClr val="025249"/>
                </a:solidFill>
                <a:latin typeface="Source Sans Pro" charset="0"/>
                <a:ea typeface="Source Sans Pro" charset="0"/>
                <a:cs typeface="Source Sans Pro" charset="0"/>
              </a:rPr>
              <a:t>, VS Code</a:t>
            </a:r>
            <a:endParaRPr lang="de-DE" sz="2400" dirty="0" smtClean="0">
              <a:solidFill>
                <a:srgbClr val="025249"/>
              </a:solidFill>
              <a:latin typeface="Source Sans Pro" charset="0"/>
              <a:ea typeface="Source Sans Pro" charset="0"/>
              <a:cs typeface="Source Sans Pro" charset="0"/>
            </a:endParaRPr>
          </a:p>
          <a:p>
            <a:pPr marL="342900" indent="-34290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a:p>
            <a:pPr>
              <a:lnSpc>
                <a:spcPct val="120000"/>
              </a:lnSpc>
            </a:pPr>
            <a:endParaRPr lang="de-DE" sz="2400" dirty="0">
              <a:latin typeface="Source Sans Pro" charset="0"/>
              <a:ea typeface="Source Sans Pro" charset="0"/>
              <a:cs typeface="Source Sans Pro" charset="0"/>
            </a:endParaRPr>
          </a:p>
        </p:txBody>
      </p:sp>
      <p:pic>
        <p:nvPicPr>
          <p:cNvPr id="4" name="Bild 3"/>
          <p:cNvPicPr>
            <a:picLocks noChangeAspect="1"/>
          </p:cNvPicPr>
          <p:nvPr/>
        </p:nvPicPr>
        <p:blipFill rotWithShape="1">
          <a:blip r:embed="rId2"/>
          <a:srcRect l="18996"/>
          <a:stretch/>
        </p:blipFill>
        <p:spPr>
          <a:xfrm>
            <a:off x="4697928" y="3337440"/>
            <a:ext cx="4845318" cy="3066706"/>
          </a:xfrm>
          <a:prstGeom prst="rect">
            <a:avLst/>
          </a:prstGeom>
        </p:spPr>
      </p:pic>
    </p:spTree>
    <p:extLst>
      <p:ext uri="{BB962C8B-B14F-4D97-AF65-F5344CB8AC3E}">
        <p14:creationId xmlns:p14="http://schemas.microsoft.com/office/powerpoint/2010/main" val="503870571"/>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a:t>
            </a:r>
            <a:r>
              <a:rPr lang="de-DE" dirty="0" smtClean="0"/>
              <a:t>- </a:t>
            </a:r>
            <a:r>
              <a:rPr lang="de-DE" dirty="0" smtClean="0"/>
              <a:t>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4322209"/>
          </a:xfrm>
          <a:prstGeom prst="rect">
            <a:avLst/>
          </a:prstGeom>
          <a:noFill/>
        </p:spPr>
        <p:txBody>
          <a:bodyPr wrap="square" lIns="0" tIns="0" rIns="0" bIns="0" rtlCol="0">
            <a:spAutoFit/>
          </a:bodyPr>
          <a:lstStyle/>
          <a:p>
            <a:pPr>
              <a:lnSpc>
                <a:spcPct val="120000"/>
              </a:lnSpc>
            </a:pPr>
            <a:r>
              <a:rPr lang="en-US" sz="1463" b="1" dirty="0" err="1" smtClean="0">
                <a:solidFill>
                  <a:srgbClr val="EF7D1D"/>
                </a:solidFill>
                <a:latin typeface="Source Code Pro Medium" charset="0"/>
                <a:ea typeface="Source Code Pro Medium" charset="0"/>
                <a:cs typeface="Source Code Pro Medium" charset="0"/>
              </a:rPr>
              <a:t>Variablen</a:t>
            </a:r>
            <a:endParaRPr lang="en-US" sz="1463" b="1" dirty="0" smtClean="0">
              <a:solidFill>
                <a:srgbClr val="EF7D1D"/>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a:t>
            </a:r>
            <a:r>
              <a:rPr lang="en-US" sz="1463" dirty="0" err="1" smtClean="0">
                <a:solidFill>
                  <a:srgbClr val="025249"/>
                </a:solidFill>
                <a:latin typeface="Source Code Pro Medium" charset="0"/>
                <a:ea typeface="Source Code Pro Medium" charset="0"/>
                <a:cs typeface="Source Code Pro Medium" charset="0"/>
              </a:rPr>
              <a:t>yo</a:t>
            </a:r>
            <a:r>
              <a:rPr lang="en-US" sz="1463" dirty="0" smtClean="0">
                <a:solidFill>
                  <a:srgbClr val="025249"/>
                </a:solidFill>
                <a:latin typeface="Source Code Pro Medium" charset="0"/>
                <a:ea typeface="Source Code Pro Medium" charset="0"/>
                <a:cs typeface="Source Code Pro Medium" charset="0"/>
              </a:rPr>
              <a:t>";</a:t>
            </a: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10; </a:t>
            </a:r>
            <a:r>
              <a:rPr lang="en-US" sz="1463" dirty="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Fehler</a:t>
            </a:r>
            <a:r>
              <a:rPr lang="en-US" sz="1463" dirty="0" smtClean="0">
                <a:solidFill>
                  <a:srgbClr val="025249"/>
                </a:solidFill>
                <a:latin typeface="Source Code Pro Medium" charset="0"/>
                <a:ea typeface="Source Code Pro Medium" charset="0"/>
                <a:cs typeface="Source Code Pro Medium" charset="0"/>
              </a:rPr>
              <a:t>: Type 'number' </a:t>
            </a:r>
            <a:r>
              <a:rPr lang="en-US" sz="1463" dirty="0">
                <a:solidFill>
                  <a:srgbClr val="025249"/>
                </a:solidFill>
                <a:latin typeface="Source Code Pro Medium" charset="0"/>
                <a:ea typeface="Source Code Pro Medium" charset="0"/>
                <a:cs typeface="Source Code Pro Medium" charset="0"/>
              </a:rPr>
              <a:t>is not assignable to type </a:t>
            </a:r>
            <a:r>
              <a:rPr lang="en-US" sz="1463" dirty="0" smtClean="0">
                <a:solidFill>
                  <a:srgbClr val="025249"/>
                </a:solidFill>
                <a:latin typeface="Source Code Pro Medium" charset="0"/>
                <a:ea typeface="Source Code Pro Medium" charset="0"/>
                <a:cs typeface="Source Code Pro Medium" charset="0"/>
              </a:rPr>
              <a:t>'string'</a:t>
            </a: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EF7D1D"/>
                </a:solidFill>
                <a:latin typeface="Source Code Pro" charset="0"/>
                <a:ea typeface="Source Code Pro" charset="0"/>
                <a:cs typeface="Source Code Pro" charset="0"/>
              </a:rPr>
              <a:t>Funktionen</a:t>
            </a:r>
            <a:endParaRPr lang="en-US" sz="1463" b="1" dirty="0">
              <a:solidFill>
                <a:srgbClr val="EF7D1D"/>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function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(what: string) {</a:t>
            </a:r>
          </a:p>
          <a:p>
            <a:pPr>
              <a:lnSpc>
                <a:spcPct val="120000"/>
              </a:lnSpc>
            </a:pPr>
            <a:r>
              <a:rPr lang="en-US" sz="1463" dirty="0">
                <a:solidFill>
                  <a:srgbClr val="025249"/>
                </a:solidFill>
                <a:latin typeface="Source Code Pro" charset="0"/>
                <a:ea typeface="Source Code Pro" charset="0"/>
                <a:cs typeface="Source Code Pro" charset="0"/>
              </a:rPr>
              <a:t>   return `Saying: ${what}`; </a:t>
            </a:r>
          </a:p>
          <a:p>
            <a:pPr>
              <a:lnSpc>
                <a:spcPct val="120000"/>
              </a:lnSpc>
            </a:pPr>
            <a:r>
              <a:rPr lang="en-US" sz="1463" dirty="0">
                <a:solidFill>
                  <a:srgbClr val="025249"/>
                </a:solidFill>
                <a:latin typeface="Source Code Pro" charset="0"/>
                <a:ea typeface="Source Code Pro" charset="0"/>
                <a:cs typeface="Source Code Pro" charset="0"/>
              </a:rPr>
              <a:t>}</a:t>
            </a:r>
          </a:p>
          <a:p>
            <a:pPr>
              <a:lnSpc>
                <a:spcPct val="120000"/>
              </a:lnSpc>
            </a:pP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('Klaus'); // OK</a:t>
            </a:r>
          </a:p>
          <a:p>
            <a:pPr>
              <a:lnSpc>
                <a:spcPct val="120000"/>
              </a:lnSpc>
            </a:pP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(10);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(10 is not a string)</a:t>
            </a: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b="1" dirty="0" err="1">
                <a:solidFill>
                  <a:srgbClr val="EF7D1D"/>
                </a:solidFill>
                <a:latin typeface="Source Code Pro" charset="0"/>
                <a:ea typeface="Source Code Pro" charset="0"/>
                <a:cs typeface="Source Code Pro" charset="0"/>
              </a:rPr>
              <a:t>Angabe</a:t>
            </a:r>
            <a:r>
              <a:rPr lang="en-US" sz="1463" b="1" dirty="0">
                <a:solidFill>
                  <a:srgbClr val="EF7D1D"/>
                </a:solidFill>
                <a:latin typeface="Source Code Pro" charset="0"/>
                <a:ea typeface="Source Code Pro" charset="0"/>
                <a:cs typeface="Source Code Pro" charset="0"/>
              </a:rPr>
              <a:t> von </a:t>
            </a:r>
            <a:r>
              <a:rPr lang="en-US" sz="1463" b="1" dirty="0" err="1">
                <a:solidFill>
                  <a:srgbClr val="EF7D1D"/>
                </a:solidFill>
                <a:latin typeface="Source Code Pro" charset="0"/>
                <a:ea typeface="Source Code Pro" charset="0"/>
                <a:cs typeface="Source Code Pro" charset="0"/>
              </a:rPr>
              <a:t>Typen</a:t>
            </a:r>
            <a:r>
              <a:rPr lang="en-US" sz="1463" b="1" dirty="0">
                <a:solidFill>
                  <a:srgbClr val="EF7D1D"/>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ist</a:t>
            </a:r>
            <a:r>
              <a:rPr lang="en-US" sz="1463" b="1" dirty="0">
                <a:solidFill>
                  <a:srgbClr val="EF7D1D"/>
                </a:solidFill>
                <a:latin typeface="Source Code Pro" charset="0"/>
                <a:ea typeface="Source Code Pro" charset="0"/>
                <a:cs typeface="Source Code Pro" charset="0"/>
              </a:rPr>
              <a:t> optional, </a:t>
            </a:r>
            <a:r>
              <a:rPr lang="en-US" sz="1463" b="1" dirty="0" err="1" smtClean="0">
                <a:solidFill>
                  <a:srgbClr val="EF7D1D"/>
                </a:solidFill>
                <a:latin typeface="Source Code Pro" charset="0"/>
                <a:ea typeface="Source Code Pro" charset="0"/>
                <a:cs typeface="Source Code Pro" charset="0"/>
              </a:rPr>
              <a:t>Typen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werden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dann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abgeleitet</a:t>
            </a:r>
            <a:r>
              <a:rPr lang="en-US" sz="1463" b="1"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let </a:t>
            </a:r>
            <a:r>
              <a:rPr lang="en-US" sz="1463" dirty="0" smtClean="0">
                <a:solidFill>
                  <a:srgbClr val="025249"/>
                </a:solidFill>
                <a:latin typeface="Source Code Pro" charset="0"/>
                <a:ea typeface="Source Code Pro" charset="0"/>
                <a:cs typeface="Source Code Pro" charset="0"/>
              </a:rPr>
              <a:t>result = 7; </a:t>
            </a:r>
            <a:r>
              <a:rPr lang="en-US" sz="1463" dirty="0" err="1" smtClean="0">
                <a:solidFill>
                  <a:srgbClr val="025249"/>
                </a:solidFill>
                <a:latin typeface="Source Code Pro" charset="0"/>
                <a:ea typeface="Source Code Pro" charset="0"/>
                <a:cs typeface="Source Code Pro" charset="0"/>
              </a:rPr>
              <a:t>abgeleiteter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number</a:t>
            </a:r>
          </a:p>
          <a:p>
            <a:pPr>
              <a:lnSpc>
                <a:spcPct val="120000"/>
              </a:lnSpc>
            </a:pPr>
            <a:r>
              <a:rPr lang="en-US" sz="1463" dirty="0" smtClean="0">
                <a:solidFill>
                  <a:srgbClr val="025249"/>
                </a:solidFill>
                <a:latin typeface="Source Code Pro" charset="0"/>
                <a:ea typeface="Source Code Pro" charset="0"/>
                <a:cs typeface="Source Code Pro" charset="0"/>
              </a:rPr>
              <a:t>result </a:t>
            </a: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('Lars')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a</a:t>
            </a:r>
            <a:r>
              <a:rPr lang="en-US" sz="1463" dirty="0" err="1" smtClean="0">
                <a:solidFill>
                  <a:srgbClr val="025249"/>
                </a:solidFill>
                <a:latin typeface="Source Code Pro" charset="0"/>
                <a:ea typeface="Source Code Pro" charset="0"/>
                <a:cs typeface="Source Code Pro" charset="0"/>
              </a:rPr>
              <a:t>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von </a:t>
            </a: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 string)</a:t>
            </a: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46786821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a:t>
            </a:r>
            <a:r>
              <a:rPr lang="de-DE" dirty="0" smtClean="0"/>
              <a:t>- </a:t>
            </a:r>
            <a:r>
              <a:rPr lang="de-DE" dirty="0" smtClean="0"/>
              <a:t>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1350691"/>
          </a:xfrm>
          <a:prstGeom prst="rect">
            <a:avLst/>
          </a:prstGeom>
          <a:noFill/>
        </p:spPr>
        <p:txBody>
          <a:bodyPr wrap="square" lIns="0" tIns="0" rIns="0" bIns="0" rtlCol="0">
            <a:spAutoFit/>
          </a:bodyPr>
          <a:lstStyle/>
          <a:p>
            <a:pPr>
              <a:lnSpc>
                <a:spcPct val="120000"/>
              </a:lnSpc>
            </a:pPr>
            <a:r>
              <a:rPr lang="en-US" sz="1463" b="1" dirty="0" err="1" smtClean="0">
                <a:solidFill>
                  <a:srgbClr val="EF7D1D"/>
                </a:solidFill>
                <a:latin typeface="Source Code Pro Medium" charset="0"/>
                <a:ea typeface="Source Code Pro Medium" charset="0"/>
                <a:cs typeface="Source Code Pro Medium" charset="0"/>
              </a:rPr>
              <a:t>Variablen</a:t>
            </a:r>
            <a:endParaRPr lang="en-US" sz="1463" b="1" dirty="0" smtClean="0">
              <a:solidFill>
                <a:srgbClr val="EF7D1D"/>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a:t>
            </a:r>
            <a:r>
              <a:rPr lang="en-US" sz="1463" dirty="0" err="1" smtClean="0">
                <a:solidFill>
                  <a:srgbClr val="025249"/>
                </a:solidFill>
                <a:latin typeface="Source Code Pro Medium" charset="0"/>
                <a:ea typeface="Source Code Pro Medium" charset="0"/>
                <a:cs typeface="Source Code Pro Medium" charset="0"/>
              </a:rPr>
              <a:t>yo</a:t>
            </a:r>
            <a:r>
              <a:rPr lang="en-US" sz="1463" dirty="0" smtClean="0">
                <a:solidFill>
                  <a:srgbClr val="025249"/>
                </a:solidFill>
                <a:latin typeface="Source Code Pro Medium" charset="0"/>
                <a:ea typeface="Source Code Pro Medium" charset="0"/>
                <a:cs typeface="Source Code Pro Medium" charset="0"/>
              </a:rPr>
              <a:t>";</a:t>
            </a:r>
          </a:p>
          <a:p>
            <a:pPr>
              <a:lnSpc>
                <a:spcPct val="120000"/>
              </a:lnSpc>
            </a:pPr>
            <a:r>
              <a:rPr lang="en-US" sz="1463" dirty="0" smtClean="0">
                <a:solidFill>
                  <a:srgbClr val="025249"/>
                </a:solidFill>
                <a:latin typeface="Source Code Pro Medium" charset="0"/>
                <a:ea typeface="Source Code Pro Medium" charset="0"/>
                <a:cs typeface="Source Code Pro Medium" charset="0"/>
              </a:rPr>
              <a:t>foo </a:t>
            </a:r>
            <a:r>
              <a:rPr lang="en-US" sz="1463" dirty="0">
                <a:solidFill>
                  <a:srgbClr val="025249"/>
                </a:solidFill>
                <a:latin typeface="Source Code Pro Medium" charset="0"/>
                <a:ea typeface="Source Code Pro Medium" charset="0"/>
                <a:cs typeface="Source Code Pro Medium" charset="0"/>
              </a:rPr>
              <a:t>= </a:t>
            </a:r>
            <a:r>
              <a:rPr lang="en-US" sz="1463" dirty="0" smtClean="0">
                <a:solidFill>
                  <a:srgbClr val="025249"/>
                </a:solidFill>
                <a:latin typeface="Source Code Pro Medium" charset="0"/>
                <a:ea typeface="Source Code Pro Medium" charset="0"/>
                <a:cs typeface="Source Code Pro Medium" charset="0"/>
              </a:rPr>
              <a:t>10; </a:t>
            </a:r>
            <a:r>
              <a:rPr lang="en-US" sz="1463" dirty="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Fehler</a:t>
            </a:r>
            <a:r>
              <a:rPr lang="en-US" sz="1463" dirty="0" smtClean="0">
                <a:solidFill>
                  <a:srgbClr val="025249"/>
                </a:solidFill>
                <a:latin typeface="Source Code Pro Medium" charset="0"/>
                <a:ea typeface="Source Code Pro Medium" charset="0"/>
                <a:cs typeface="Source Code Pro Medium" charset="0"/>
              </a:rPr>
              <a:t>: Type 'number' </a:t>
            </a:r>
            <a:r>
              <a:rPr lang="en-US" sz="1463" dirty="0">
                <a:solidFill>
                  <a:srgbClr val="025249"/>
                </a:solidFill>
                <a:latin typeface="Source Code Pro Medium" charset="0"/>
                <a:ea typeface="Source Code Pro Medium" charset="0"/>
                <a:cs typeface="Source Code Pro Medium" charset="0"/>
              </a:rPr>
              <a:t>is not assignable to type </a:t>
            </a:r>
            <a:r>
              <a:rPr lang="en-US" sz="1463" dirty="0" smtClean="0">
                <a:solidFill>
                  <a:srgbClr val="025249"/>
                </a:solidFill>
                <a:latin typeface="Source Code Pro Medium" charset="0"/>
                <a:ea typeface="Source Code Pro Medium" charset="0"/>
                <a:cs typeface="Source Code Pro Medium" charset="0"/>
              </a:rPr>
              <a:t>'string'</a:t>
            </a:r>
          </a:p>
          <a:p>
            <a:pPr>
              <a:lnSpc>
                <a:spcPct val="120000"/>
              </a:lnSpc>
            </a:pPr>
            <a:endParaRPr lang="en-US" sz="1463" b="1" dirty="0" smtClean="0">
              <a:solidFill>
                <a:srgbClr val="EF7D1D"/>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134136901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a:t>
            </a:r>
            <a:r>
              <a:rPr lang="de-DE" dirty="0" smtClean="0"/>
              <a:t>- </a:t>
            </a:r>
            <a:r>
              <a:rPr lang="de-DE" dirty="0" smtClean="0"/>
              <a:t>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2952924"/>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EF7D1D"/>
                </a:solidFill>
                <a:latin typeface="Source Code Pro" charset="0"/>
                <a:ea typeface="Source Code Pro" charset="0"/>
                <a:cs typeface="Source Code Pro" charset="0"/>
              </a:rPr>
              <a:t>Funktionen</a:t>
            </a: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dirty="0" smtClean="0">
                <a:solidFill>
                  <a:srgbClr val="025249"/>
                </a:solidFill>
                <a:latin typeface="Source Code Pro" charset="0"/>
                <a:ea typeface="Source Code Pro" charset="0"/>
                <a:cs typeface="Source Code Pro" charset="0"/>
              </a:rPr>
              <a:t>function </a:t>
            </a: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(what: string) {</a:t>
            </a:r>
          </a:p>
          <a:p>
            <a:pPr>
              <a:lnSpc>
                <a:spcPct val="120000"/>
              </a:lnSpc>
            </a:pPr>
            <a:r>
              <a:rPr lang="en-US" sz="1463" dirty="0" smtClean="0">
                <a:solidFill>
                  <a:srgbClr val="025249"/>
                </a:solidFill>
                <a:latin typeface="Source Code Pro" charset="0"/>
                <a:ea typeface="Source Code Pro" charset="0"/>
                <a:cs typeface="Source Code Pro" charset="0"/>
              </a:rPr>
              <a:t>   return `Saying: ${what}`; </a:t>
            </a:r>
          </a:p>
          <a:p>
            <a:pPr>
              <a:lnSpc>
                <a:spcPct val="120000"/>
              </a:lnSpc>
            </a:pPr>
            <a:r>
              <a:rPr lang="en-US" sz="1463" dirty="0" smtClean="0">
                <a:solidFill>
                  <a:srgbClr val="025249"/>
                </a:solidFill>
                <a:latin typeface="Source Code Pro" charset="0"/>
                <a:ea typeface="Source Code Pro" charset="0"/>
                <a:cs typeface="Source Code Pro" charset="0"/>
              </a:rPr>
              <a:t>}</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('Klaus'); // OK</a:t>
            </a:r>
          </a:p>
          <a:p>
            <a:pPr>
              <a:lnSpc>
                <a:spcPct val="120000"/>
              </a:lnSpc>
            </a:pPr>
            <a:r>
              <a:rPr lang="en-US" sz="1463"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(10);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(10 is not a string)</a:t>
            </a:r>
          </a:p>
          <a:p>
            <a:pPr>
              <a:lnSpc>
                <a:spcPct val="120000"/>
              </a:lnSpc>
            </a:pPr>
            <a:endParaRPr lang="en-US" sz="1463" dirty="0" smtClean="0">
              <a:solidFill>
                <a:srgbClr val="025249"/>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629280488"/>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a:t>
            </a:r>
            <a:r>
              <a:rPr lang="de-DE" dirty="0" smtClean="0"/>
              <a:t>- </a:t>
            </a:r>
            <a:r>
              <a:rPr lang="de-DE" dirty="0" smtClean="0"/>
              <a:t>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Typen verwenden</a:t>
            </a:r>
          </a:p>
        </p:txBody>
      </p:sp>
      <p:sp>
        <p:nvSpPr>
          <p:cNvPr id="4" name="Textfeld 3"/>
          <p:cNvSpPr txBox="1"/>
          <p:nvPr/>
        </p:nvSpPr>
        <p:spPr>
          <a:xfrm>
            <a:off x="320736" y="1929621"/>
            <a:ext cx="9279032" cy="3781933"/>
          </a:xfrm>
          <a:prstGeom prst="rect">
            <a:avLst/>
          </a:prstGeom>
          <a:noFill/>
        </p:spPr>
        <p:txBody>
          <a:bodyPr wrap="square" lIns="0" tIns="0" rIns="0" bIns="0" rtlCol="0">
            <a:spAutoFit/>
          </a:bodyPr>
          <a:lstStyle/>
          <a:p>
            <a:pPr>
              <a:lnSpc>
                <a:spcPct val="120000"/>
              </a:lnSpc>
            </a:pPr>
            <a:r>
              <a:rPr lang="en-US" sz="1463" b="1" dirty="0" err="1" smtClean="0">
                <a:solidFill>
                  <a:srgbClr val="36544F"/>
                </a:solidFill>
                <a:latin typeface="Source Code Pro Medium" charset="0"/>
                <a:ea typeface="Source Code Pro Medium" charset="0"/>
                <a:cs typeface="Source Code Pro Medium" charset="0"/>
              </a:rPr>
              <a:t>Variablen</a:t>
            </a:r>
            <a:endParaRPr lang="en-US" sz="1463" b="1"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025249"/>
                </a:solidFill>
                <a:latin typeface="Source Code Pro Medium" charset="0"/>
                <a:ea typeface="Source Code Pro Medium" charset="0"/>
                <a:cs typeface="Source Code Pro Medium" charset="0"/>
              </a:rPr>
              <a:t>let </a:t>
            </a:r>
            <a:r>
              <a:rPr lang="en-US" sz="1463" dirty="0">
                <a:solidFill>
                  <a:srgbClr val="025249"/>
                </a:solidFill>
                <a:latin typeface="Source Code Pro Medium" charset="0"/>
                <a:ea typeface="Source Code Pro Medium" charset="0"/>
                <a:cs typeface="Source Code Pro Medium" charset="0"/>
              </a:rPr>
              <a:t>foo: </a:t>
            </a:r>
            <a:r>
              <a:rPr lang="en-US" sz="1463" dirty="0" smtClean="0">
                <a:solidFill>
                  <a:srgbClr val="025249"/>
                </a:solidFill>
                <a:latin typeface="Source Code Pro Medium" charset="0"/>
                <a:ea typeface="Source Code Pro Medium" charset="0"/>
                <a:cs typeface="Source Code Pro Medium" charset="0"/>
              </a:rPr>
              <a:t>string; // </a:t>
            </a:r>
            <a:r>
              <a:rPr lang="en-US" sz="1463" dirty="0" err="1" smtClean="0">
                <a:solidFill>
                  <a:srgbClr val="025249"/>
                </a:solidFill>
                <a:latin typeface="Source Code Pro Medium" charset="0"/>
                <a:ea typeface="Source Code Pro Medium" charset="0"/>
                <a:cs typeface="Source Code Pro Medium" charset="0"/>
              </a:rPr>
              <a:t>eingebaute</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Typen</a:t>
            </a:r>
            <a:r>
              <a:rPr lang="en-US" sz="1463" dirty="0" smtClean="0">
                <a:solidFill>
                  <a:srgbClr val="025249"/>
                </a:solidFill>
                <a:latin typeface="Source Code Pro Medium" charset="0"/>
                <a:ea typeface="Source Code Pro Medium" charset="0"/>
                <a:cs typeface="Source Code Pro Medium" charset="0"/>
              </a:rPr>
              <a:t> </a:t>
            </a:r>
            <a:r>
              <a:rPr lang="en-US" sz="1463" dirty="0" err="1" smtClean="0">
                <a:solidFill>
                  <a:srgbClr val="025249"/>
                </a:solidFill>
                <a:latin typeface="Source Code Pro Medium" charset="0"/>
                <a:ea typeface="Source Code Pro Medium" charset="0"/>
                <a:cs typeface="Source Code Pro Medium" charset="0"/>
              </a:rPr>
              <a:t>z.B</a:t>
            </a:r>
            <a:r>
              <a:rPr lang="en-US" sz="1463" dirty="0" smtClean="0">
                <a:solidFill>
                  <a:srgbClr val="025249"/>
                </a:solidFill>
                <a:latin typeface="Source Code Pro Medium" charset="0"/>
                <a:ea typeface="Source Code Pro Medium" charset="0"/>
                <a:cs typeface="Source Code Pro Medium" charset="0"/>
              </a:rPr>
              <a:t>: string, number, </a:t>
            </a:r>
            <a:r>
              <a:rPr lang="en-US" sz="1463" dirty="0" err="1" smtClean="0">
                <a:solidFill>
                  <a:srgbClr val="025249"/>
                </a:solidFill>
                <a:latin typeface="Source Code Pro Medium" charset="0"/>
                <a:ea typeface="Source Code Pro Medium" charset="0"/>
                <a:cs typeface="Source Code Pro Medium" charset="0"/>
              </a:rPr>
              <a:t>boolean</a:t>
            </a:r>
            <a:endParaRPr lang="en-US" sz="1463" dirty="0" smtClean="0">
              <a:solidFill>
                <a:srgbClr val="025249"/>
              </a:solidFill>
              <a:latin typeface="Source Code Pro Medium" charset="0"/>
              <a:ea typeface="Source Code Pro Medium" charset="0"/>
              <a:cs typeface="Source Code Pro Medium"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endParaRPr lang="en-US" sz="1463" b="1" dirty="0" smtClean="0">
              <a:solidFill>
                <a:srgbClr val="EF7D1D"/>
              </a:solidFill>
              <a:latin typeface="Source Code Pro" charset="0"/>
              <a:ea typeface="Source Code Pro" charset="0"/>
              <a:cs typeface="Source Code Pro" charset="0"/>
            </a:endParaRPr>
          </a:p>
          <a:p>
            <a:pPr>
              <a:lnSpc>
                <a:spcPct val="120000"/>
              </a:lnSpc>
            </a:pPr>
            <a:r>
              <a:rPr lang="en-US" sz="1463" b="1" dirty="0" err="1" smtClean="0">
                <a:solidFill>
                  <a:srgbClr val="36544F"/>
                </a:solidFill>
                <a:latin typeface="Source Code Pro" charset="0"/>
                <a:ea typeface="Source Code Pro" charset="0"/>
                <a:cs typeface="Source Code Pro" charset="0"/>
              </a:rPr>
              <a:t>Funktionen</a:t>
            </a:r>
            <a:endParaRPr lang="en-US" sz="1463" b="1" dirty="0">
              <a:solidFill>
                <a:srgbClr val="36544F"/>
              </a:solidFill>
              <a:latin typeface="Source Code Pro" charset="0"/>
              <a:ea typeface="Source Code Pro" charset="0"/>
              <a:cs typeface="Source Code Pro" charset="0"/>
            </a:endParaRPr>
          </a:p>
          <a:p>
            <a:pPr>
              <a:lnSpc>
                <a:spcPct val="120000"/>
              </a:lnSpc>
            </a:pPr>
            <a:r>
              <a:rPr lang="en-US" sz="1463" dirty="0">
                <a:solidFill>
                  <a:srgbClr val="025249"/>
                </a:solidFill>
                <a:latin typeface="Source Code Pro" charset="0"/>
                <a:ea typeface="Source Code Pro" charset="0"/>
                <a:cs typeface="Source Code Pro" charset="0"/>
              </a:rPr>
              <a:t>function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(what: string) {</a:t>
            </a:r>
          </a:p>
          <a:p>
            <a:pPr>
              <a:lnSpc>
                <a:spcPct val="120000"/>
              </a:lnSpc>
            </a:pPr>
            <a:r>
              <a:rPr lang="en-US" sz="1463" dirty="0">
                <a:solidFill>
                  <a:srgbClr val="025249"/>
                </a:solidFill>
                <a:latin typeface="Source Code Pro" charset="0"/>
                <a:ea typeface="Source Code Pro" charset="0"/>
                <a:cs typeface="Source Code Pro" charset="0"/>
              </a:rPr>
              <a:t>   return `Saying: ${what}`; </a:t>
            </a:r>
          </a:p>
          <a:p>
            <a:pPr>
              <a:lnSpc>
                <a:spcPct val="120000"/>
              </a:lnSpc>
            </a:pPr>
            <a:r>
              <a:rPr lang="en-US" sz="1463" dirty="0">
                <a:solidFill>
                  <a:srgbClr val="025249"/>
                </a:solidFill>
                <a:latin typeface="Source Code Pro" charset="0"/>
                <a:ea typeface="Source Code Pro" charset="0"/>
                <a:cs typeface="Source Code Pro" charset="0"/>
              </a:rPr>
              <a:t>}</a:t>
            </a:r>
          </a:p>
          <a:p>
            <a:pPr>
              <a:lnSpc>
                <a:spcPct val="120000"/>
              </a:lnSpc>
            </a:pPr>
            <a:endParaRPr lang="en-US" sz="1463" dirty="0" smtClean="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charset="0"/>
              <a:ea typeface="Source Code Pro" charset="0"/>
              <a:cs typeface="Source Code Pro" charset="0"/>
            </a:endParaRPr>
          </a:p>
          <a:p>
            <a:pPr>
              <a:lnSpc>
                <a:spcPct val="120000"/>
              </a:lnSpc>
            </a:pPr>
            <a:r>
              <a:rPr lang="en-US" sz="1463" b="1" dirty="0" err="1">
                <a:solidFill>
                  <a:srgbClr val="EF7D1D"/>
                </a:solidFill>
                <a:latin typeface="Source Code Pro" charset="0"/>
                <a:ea typeface="Source Code Pro" charset="0"/>
                <a:cs typeface="Source Code Pro" charset="0"/>
              </a:rPr>
              <a:t>Angabe</a:t>
            </a:r>
            <a:r>
              <a:rPr lang="en-US" sz="1463" b="1" dirty="0">
                <a:solidFill>
                  <a:srgbClr val="EF7D1D"/>
                </a:solidFill>
                <a:latin typeface="Source Code Pro" charset="0"/>
                <a:ea typeface="Source Code Pro" charset="0"/>
                <a:cs typeface="Source Code Pro" charset="0"/>
              </a:rPr>
              <a:t> von </a:t>
            </a:r>
            <a:r>
              <a:rPr lang="en-US" sz="1463" b="1" dirty="0" err="1">
                <a:solidFill>
                  <a:srgbClr val="EF7D1D"/>
                </a:solidFill>
                <a:latin typeface="Source Code Pro" charset="0"/>
                <a:ea typeface="Source Code Pro" charset="0"/>
                <a:cs typeface="Source Code Pro" charset="0"/>
              </a:rPr>
              <a:t>Typen</a:t>
            </a:r>
            <a:r>
              <a:rPr lang="en-US" sz="1463" b="1" dirty="0">
                <a:solidFill>
                  <a:srgbClr val="EF7D1D"/>
                </a:solidFill>
                <a:latin typeface="Source Code Pro" charset="0"/>
                <a:ea typeface="Source Code Pro" charset="0"/>
                <a:cs typeface="Source Code Pro" charset="0"/>
              </a:rPr>
              <a:t> </a:t>
            </a:r>
            <a:r>
              <a:rPr lang="en-US" sz="1463" b="1" dirty="0" err="1">
                <a:solidFill>
                  <a:srgbClr val="EF7D1D"/>
                </a:solidFill>
                <a:latin typeface="Source Code Pro" charset="0"/>
                <a:ea typeface="Source Code Pro" charset="0"/>
                <a:cs typeface="Source Code Pro" charset="0"/>
              </a:rPr>
              <a:t>ist</a:t>
            </a:r>
            <a:r>
              <a:rPr lang="en-US" sz="1463" b="1" dirty="0">
                <a:solidFill>
                  <a:srgbClr val="EF7D1D"/>
                </a:solidFill>
                <a:latin typeface="Source Code Pro" charset="0"/>
                <a:ea typeface="Source Code Pro" charset="0"/>
                <a:cs typeface="Source Code Pro" charset="0"/>
              </a:rPr>
              <a:t> optional, </a:t>
            </a:r>
            <a:r>
              <a:rPr lang="en-US" sz="1463" b="1" dirty="0" err="1" smtClean="0">
                <a:solidFill>
                  <a:srgbClr val="EF7D1D"/>
                </a:solidFill>
                <a:latin typeface="Source Code Pro" charset="0"/>
                <a:ea typeface="Source Code Pro" charset="0"/>
                <a:cs typeface="Source Code Pro" charset="0"/>
              </a:rPr>
              <a:t>Typen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werden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dann</a:t>
            </a:r>
            <a:r>
              <a:rPr lang="en-US" sz="1463" b="1" dirty="0" smtClean="0">
                <a:solidFill>
                  <a:srgbClr val="EF7D1D"/>
                </a:solidFill>
                <a:latin typeface="Source Code Pro" charset="0"/>
                <a:ea typeface="Source Code Pro" charset="0"/>
                <a:cs typeface="Source Code Pro" charset="0"/>
              </a:rPr>
              <a:t> </a:t>
            </a:r>
            <a:r>
              <a:rPr lang="en-US" sz="1463" b="1" dirty="0" err="1" smtClean="0">
                <a:solidFill>
                  <a:srgbClr val="EF7D1D"/>
                </a:solidFill>
                <a:latin typeface="Source Code Pro" charset="0"/>
                <a:ea typeface="Source Code Pro" charset="0"/>
                <a:cs typeface="Source Code Pro" charset="0"/>
              </a:rPr>
              <a:t>abgeleitet</a:t>
            </a:r>
            <a:r>
              <a:rPr lang="en-US" sz="1463" b="1" dirty="0">
                <a:solidFill>
                  <a:srgbClr val="EF7D1D"/>
                </a:solidFill>
                <a:latin typeface="Source Code Pro" charset="0"/>
                <a:ea typeface="Source Code Pro" charset="0"/>
                <a:cs typeface="Source Code Pro" charset="0"/>
              </a:rPr>
              <a:t>:</a:t>
            </a:r>
          </a:p>
          <a:p>
            <a:pPr>
              <a:lnSpc>
                <a:spcPct val="120000"/>
              </a:lnSpc>
            </a:pPr>
            <a:r>
              <a:rPr lang="en-US" sz="1463" dirty="0">
                <a:solidFill>
                  <a:srgbClr val="025249"/>
                </a:solidFill>
                <a:latin typeface="Source Code Pro" charset="0"/>
                <a:ea typeface="Source Code Pro" charset="0"/>
                <a:cs typeface="Source Code Pro" charset="0"/>
              </a:rPr>
              <a:t>let </a:t>
            </a:r>
            <a:r>
              <a:rPr lang="en-US" sz="1463" dirty="0" smtClean="0">
                <a:solidFill>
                  <a:srgbClr val="025249"/>
                </a:solidFill>
                <a:latin typeface="Source Code Pro" charset="0"/>
                <a:ea typeface="Source Code Pro" charset="0"/>
                <a:cs typeface="Source Code Pro" charset="0"/>
              </a:rPr>
              <a:t>result = 7; </a:t>
            </a:r>
            <a:r>
              <a:rPr lang="en-US" sz="1463" dirty="0" err="1" smtClean="0">
                <a:solidFill>
                  <a:srgbClr val="025249"/>
                </a:solidFill>
                <a:latin typeface="Source Code Pro" charset="0"/>
                <a:ea typeface="Source Code Pro" charset="0"/>
                <a:cs typeface="Source Code Pro" charset="0"/>
              </a:rPr>
              <a:t>abgeleiteter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number</a:t>
            </a:r>
          </a:p>
          <a:p>
            <a:pPr>
              <a:lnSpc>
                <a:spcPct val="120000"/>
              </a:lnSpc>
            </a:pPr>
            <a:r>
              <a:rPr lang="en-US" sz="1463" dirty="0" smtClean="0">
                <a:solidFill>
                  <a:srgbClr val="025249"/>
                </a:solidFill>
                <a:latin typeface="Source Code Pro" charset="0"/>
                <a:ea typeface="Source Code Pro" charset="0"/>
                <a:cs typeface="Source Code Pro" charset="0"/>
              </a:rPr>
              <a:t>result </a:t>
            </a:r>
            <a:r>
              <a:rPr lang="en-US" sz="1463" dirty="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sayIt</a:t>
            </a:r>
            <a:r>
              <a:rPr lang="en-US" sz="1463" dirty="0">
                <a:solidFill>
                  <a:srgbClr val="025249"/>
                </a:solidFill>
                <a:latin typeface="Source Code Pro" charset="0"/>
                <a:ea typeface="Source Code Pro" charset="0"/>
                <a:cs typeface="Source Code Pro" charset="0"/>
              </a:rPr>
              <a:t>('Lars') // </a:t>
            </a:r>
            <a:r>
              <a:rPr lang="en-US" sz="1463" dirty="0" err="1" smtClean="0">
                <a:solidFill>
                  <a:srgbClr val="025249"/>
                </a:solidFill>
                <a:latin typeface="Source Code Pro" charset="0"/>
                <a:ea typeface="Source Code Pro" charset="0"/>
                <a:cs typeface="Source Code Pro" charset="0"/>
              </a:rPr>
              <a:t>Fehler</a:t>
            </a:r>
            <a:r>
              <a:rPr lang="en-US" sz="1463" dirty="0" smtClean="0">
                <a:solidFill>
                  <a:srgbClr val="025249"/>
                </a:solidFill>
                <a:latin typeface="Source Code Pro" charset="0"/>
                <a:ea typeface="Source Code Pro" charset="0"/>
                <a:cs typeface="Source Code Pro" charset="0"/>
              </a:rPr>
              <a:t> (</a:t>
            </a:r>
            <a:r>
              <a:rPr lang="en-US" sz="1463" dirty="0" err="1">
                <a:solidFill>
                  <a:srgbClr val="025249"/>
                </a:solidFill>
                <a:latin typeface="Source Code Pro" charset="0"/>
                <a:ea typeface="Source Code Pro" charset="0"/>
                <a:cs typeface="Source Code Pro" charset="0"/>
              </a:rPr>
              <a:t>a</a:t>
            </a:r>
            <a:r>
              <a:rPr lang="en-US" sz="1463" dirty="0" err="1" smtClean="0">
                <a:solidFill>
                  <a:srgbClr val="025249"/>
                </a:solidFill>
                <a:latin typeface="Source Code Pro" charset="0"/>
                <a:ea typeface="Source Code Pro" charset="0"/>
                <a:cs typeface="Source Code Pro" charset="0"/>
              </a:rPr>
              <a:t>bgeleiteter</a:t>
            </a:r>
            <a:r>
              <a:rPr lang="en-US" sz="1463" dirty="0" smtClean="0">
                <a:solidFill>
                  <a:srgbClr val="025249"/>
                </a:solidFill>
                <a:latin typeface="Source Code Pro" charset="0"/>
                <a:ea typeface="Source Code Pro" charset="0"/>
                <a:cs typeface="Source Code Pro" charset="0"/>
              </a:rPr>
              <a:t> </a:t>
            </a:r>
            <a:r>
              <a:rPr lang="en-US" sz="1463" dirty="0" err="1" smtClean="0">
                <a:solidFill>
                  <a:srgbClr val="025249"/>
                </a:solidFill>
                <a:latin typeface="Source Code Pro" charset="0"/>
                <a:ea typeface="Source Code Pro" charset="0"/>
                <a:cs typeface="Source Code Pro" charset="0"/>
              </a:rPr>
              <a:t>Typ</a:t>
            </a:r>
            <a:r>
              <a:rPr lang="en-US" sz="1463" dirty="0" smtClean="0">
                <a:solidFill>
                  <a:srgbClr val="025249"/>
                </a:solidFill>
                <a:latin typeface="Source Code Pro" charset="0"/>
                <a:ea typeface="Source Code Pro" charset="0"/>
                <a:cs typeface="Source Code Pro" charset="0"/>
              </a:rPr>
              <a:t> von </a:t>
            </a:r>
            <a:r>
              <a:rPr lang="en-US" sz="1463" b="1" dirty="0" err="1" smtClean="0">
                <a:solidFill>
                  <a:srgbClr val="025249"/>
                </a:solidFill>
                <a:latin typeface="Source Code Pro" charset="0"/>
                <a:ea typeface="Source Code Pro" charset="0"/>
                <a:cs typeface="Source Code Pro" charset="0"/>
              </a:rPr>
              <a:t>sayIt</a:t>
            </a:r>
            <a:r>
              <a:rPr lang="en-US" sz="1463" dirty="0" smtClean="0">
                <a:solidFill>
                  <a:srgbClr val="025249"/>
                </a:solidFill>
                <a:latin typeface="Source Code Pro" charset="0"/>
                <a:ea typeface="Source Code Pro" charset="0"/>
                <a:cs typeface="Source Code Pro" charset="0"/>
              </a:rPr>
              <a:t>: string)</a:t>
            </a:r>
            <a:endParaRPr lang="en-US" sz="1463" dirty="0">
              <a:solidFill>
                <a:srgbClr val="025249"/>
              </a:solidFill>
              <a:latin typeface="Source Code Pro" charset="0"/>
              <a:ea typeface="Source Code Pro" charset="0"/>
              <a:cs typeface="Source Code Pro" charset="0"/>
            </a:endParaRPr>
          </a:p>
          <a:p>
            <a:pPr>
              <a:lnSpc>
                <a:spcPct val="120000"/>
              </a:lnSpc>
            </a:pPr>
            <a:endParaRPr lang="en-US" sz="1463" dirty="0">
              <a:solidFill>
                <a:srgbClr val="025249"/>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210768398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a:t>
            </a:r>
            <a:r>
              <a:rPr lang="de-DE" dirty="0" smtClean="0"/>
              <a:t>- </a:t>
            </a:r>
            <a:r>
              <a:rPr lang="de-DE" dirty="0" smtClean="0"/>
              <a:t>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Eigene Typen definieren</a:t>
            </a:r>
          </a:p>
        </p:txBody>
      </p:sp>
      <p:sp>
        <p:nvSpPr>
          <p:cNvPr id="4" name="Textfeld 3"/>
          <p:cNvSpPr txBox="1"/>
          <p:nvPr/>
        </p:nvSpPr>
        <p:spPr>
          <a:xfrm>
            <a:off x="320736" y="1929621"/>
            <a:ext cx="9279032" cy="4052071"/>
          </a:xfrm>
          <a:prstGeom prst="rect">
            <a:avLst/>
          </a:prstGeom>
          <a:noFill/>
        </p:spPr>
        <p:txBody>
          <a:bodyPr wrap="square" lIns="0" tIns="0" rIns="0" bIns="0" rtlCol="0">
            <a:spAutoFit/>
          </a:bodyPr>
          <a:lstStyle/>
          <a:p>
            <a:pPr>
              <a:lnSpc>
                <a:spcPct val="120000"/>
              </a:lnSpc>
            </a:pPr>
            <a:r>
              <a:rPr lang="en-US" sz="1463" dirty="0" smtClean="0">
                <a:solidFill>
                  <a:srgbClr val="36544F"/>
                </a:solidFill>
                <a:latin typeface="Source Code Pro Medium" charset="0"/>
                <a:ea typeface="Source Code Pro Medium" charset="0"/>
                <a:cs typeface="Source Code Pro Medium" charset="0"/>
              </a:rPr>
              <a:t>type Person = {              // </a:t>
            </a:r>
            <a:r>
              <a:rPr lang="en-US" sz="1463" dirty="0" err="1" smtClean="0">
                <a:solidFill>
                  <a:srgbClr val="36544F"/>
                </a:solidFill>
                <a:latin typeface="Source Code Pro Medium" charset="0"/>
                <a:ea typeface="Source Code Pro Medium" charset="0"/>
                <a:cs typeface="Source Code Pro Medium" charset="0"/>
              </a:rPr>
              <a:t>Alternativ</a:t>
            </a:r>
            <a:r>
              <a:rPr lang="en-US" sz="1463" dirty="0" smtClean="0">
                <a:solidFill>
                  <a:srgbClr val="36544F"/>
                </a:solidFill>
                <a:latin typeface="Source Code Pro Medium" charset="0"/>
                <a:ea typeface="Source Code Pro Medium" charset="0"/>
                <a:cs typeface="Source Code Pro Medium" charset="0"/>
              </a:rPr>
              <a:t>: interface</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string,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string|null</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nullable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ein</a:t>
            </a:r>
            <a:r>
              <a:rPr lang="en-US" sz="1463" dirty="0" smtClean="0">
                <a:solidFill>
                  <a:srgbClr val="36544F"/>
                </a:solidFill>
                <a:latin typeface="Source Code Pro Medium" charset="0"/>
                <a:ea typeface="Source Code Pro Medium" charset="0"/>
                <a:cs typeface="Source Code Pro Medium" charset="0"/>
              </a:rPr>
              <a:t> String </a:t>
            </a:r>
            <a:r>
              <a:rPr lang="en-US" sz="1463" dirty="0" err="1" smtClean="0">
                <a:solidFill>
                  <a:srgbClr val="36544F"/>
                </a:solidFill>
                <a:latin typeface="Source Code Pro Medium" charset="0"/>
                <a:ea typeface="Source Code Pro Medium" charset="0"/>
                <a:cs typeface="Source Code Pro Medium" charset="0"/>
              </a:rPr>
              <a:t>oder</a:t>
            </a:r>
            <a:r>
              <a:rPr lang="en-US" sz="1463" dirty="0" smtClean="0">
                <a:solidFill>
                  <a:srgbClr val="36544F"/>
                </a:solidFill>
                <a:latin typeface="Source Code Pro Medium" charset="0"/>
                <a:ea typeface="Source Code Pro Medium" charset="0"/>
                <a:cs typeface="Source Code Pro Medium" charset="0"/>
              </a:rPr>
              <a:t> null")</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age?: number               // </a:t>
            </a:r>
            <a:r>
              <a:rPr lang="en-US" sz="1463" dirty="0" err="1" smtClean="0">
                <a:solidFill>
                  <a:srgbClr val="36544F"/>
                </a:solidFill>
                <a:latin typeface="Source Code Pro Medium" charset="0"/>
                <a:ea typeface="Source Code Pro Medium" charset="0"/>
                <a:cs typeface="Source Code Pro Medium" charset="0"/>
              </a:rPr>
              <a:t>optionaler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Typ</a:t>
            </a: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a:p>
            <a:pPr>
              <a:lnSpc>
                <a:spcPct val="120000"/>
              </a:lnSpc>
            </a:pPr>
            <a:r>
              <a:rPr lang="en-US" sz="1463" dirty="0" smtClean="0">
                <a:solidFill>
                  <a:srgbClr val="36544F"/>
                </a:solidFill>
                <a:latin typeface="Source Code Pro Medium" charset="0"/>
                <a:ea typeface="Source Code Pro Medium" charset="0"/>
                <a:cs typeface="Source Code Pro Medium" charset="0"/>
              </a:rPr>
              <a:t>function </a:t>
            </a: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(p: Person) {</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console.log</a:t>
            </a:r>
            <a:r>
              <a:rPr lang="en-US" sz="1463" dirty="0" smtClean="0">
                <a:solidFill>
                  <a:srgbClr val="36544F"/>
                </a:solidFill>
                <a:latin typeface="Source Code Pro Medium" charset="0"/>
                <a:ea typeface="Source Code Pro Medium" charset="0"/>
                <a:cs typeface="Source Code Pro Medium" charset="0"/>
              </a:rPr>
              <a:t>(`Hello, ${</a:t>
            </a:r>
            <a:r>
              <a:rPr lang="en-US" sz="1463" dirty="0" err="1" smtClean="0">
                <a:solidFill>
                  <a:srgbClr val="36544F"/>
                </a:solidFill>
                <a:latin typeface="Source Code Pro Medium" charset="0"/>
                <a:ea typeface="Source Code Pro Medium" charset="0"/>
                <a:cs typeface="Source Code Pro Medium" charset="0"/>
              </a:rPr>
              <a:t>p.lastName</a:t>
            </a: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r>
              <a:rPr lang="en-US" sz="1463" dirty="0">
                <a:solidFill>
                  <a:srgbClr val="36544F"/>
                </a:solidFill>
                <a:latin typeface="Source Code Pro Medium" charset="0"/>
                <a:ea typeface="Source Code Pro Medium" charset="0"/>
                <a:cs typeface="Source Code Pro Medium" charset="0"/>
              </a:rPr>
              <a:t> </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p.lastName.toUpperCase</a:t>
            </a:r>
            <a:r>
              <a:rPr lang="en-US" sz="1463" dirty="0" smtClean="0">
                <a:solidFill>
                  <a:srgbClr val="36544F"/>
                </a:solidFill>
                <a:latin typeface="Source Code Pro Medium" charset="0"/>
                <a:ea typeface="Source Code Pro Medium" charset="0"/>
                <a:cs typeface="Source Code Pro Medium" charset="0"/>
              </a:rPr>
              <a:t>(); //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Object is possibly null</a:t>
            </a:r>
          </a:p>
          <a:p>
            <a:pPr>
              <a:lnSpc>
                <a:spcPct val="120000"/>
              </a:lnSpc>
            </a:pPr>
            <a:r>
              <a:rPr lang="en-US" sz="1463" dirty="0" smtClean="0">
                <a:solidFill>
                  <a:srgbClr val="36544F"/>
                </a:solidFill>
                <a:latin typeface="Source Code Pro Medium" charset="0"/>
                <a:ea typeface="Source Code Pro Medium" charset="0"/>
                <a:cs typeface="Source Code Pro Medium" charset="0"/>
              </a:rPr>
              <a:t>}</a:t>
            </a:r>
          </a:p>
          <a:p>
            <a:pPr>
              <a:lnSpc>
                <a:spcPct val="120000"/>
              </a:lnSpc>
            </a:pPr>
            <a:endParaRPr lang="en-US" sz="1463" dirty="0">
              <a:solidFill>
                <a:srgbClr val="36544F"/>
              </a:solidFill>
              <a:latin typeface="Source Code Pro Medium" charset="0"/>
              <a:ea typeface="Source Code Pro Medium" charset="0"/>
              <a:cs typeface="Source Code Pro Medium" charset="0"/>
            </a:endParaRP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null}); // OK</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a:solidFill>
                  <a:srgbClr val="36544F"/>
                </a:solidFill>
                <a:latin typeface="Source Code Pro Medium" charset="0"/>
                <a:ea typeface="Source Code Pro Medium" charset="0"/>
                <a:cs typeface="Source Code Pro Medium" charset="0"/>
              </a:rPr>
              <a:t>firstName</a:t>
            </a:r>
            <a:r>
              <a:rPr lang="en-US" sz="1463" dirty="0">
                <a:solidFill>
                  <a:srgbClr val="36544F"/>
                </a:solidFill>
                <a:latin typeface="Source Code Pro Medium" charset="0"/>
                <a:ea typeface="Source Code Pro Medium" charset="0"/>
                <a:cs typeface="Source Code Pro Medium" charset="0"/>
              </a:rPr>
              <a:t>: 'Klaus</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777}); //</a:t>
            </a:r>
            <a:r>
              <a:rPr lang="en-US" sz="1463" dirty="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Fehler</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a:t>
            </a:r>
            <a:r>
              <a:rPr lang="en-US" sz="1463" dirty="0" err="1" smtClean="0">
                <a:solidFill>
                  <a:srgbClr val="36544F"/>
                </a:solidFill>
                <a:latin typeface="Source Code Pro Medium" charset="0"/>
                <a:ea typeface="Source Code Pro Medium" charset="0"/>
                <a:cs typeface="Source Code Pro Medium" charset="0"/>
              </a:rPr>
              <a:t>kein</a:t>
            </a:r>
            <a:r>
              <a:rPr lang="en-US" sz="1463" dirty="0" smtClean="0">
                <a:solidFill>
                  <a:srgbClr val="36544F"/>
                </a:solidFill>
                <a:latin typeface="Source Code Pro Medium" charset="0"/>
                <a:ea typeface="Source Code Pro Medium" charset="0"/>
                <a:cs typeface="Source Code Pro Medium" charset="0"/>
              </a:rPr>
              <a:t> String</a:t>
            </a:r>
          </a:p>
          <a:p>
            <a:pPr>
              <a:lnSpc>
                <a:spcPct val="120000"/>
              </a:lnSpc>
            </a:pPr>
            <a:r>
              <a:rPr lang="en-US" sz="1463" dirty="0" err="1" smtClean="0">
                <a:solidFill>
                  <a:srgbClr val="36544F"/>
                </a:solidFill>
                <a:latin typeface="Source Code Pro Medium" charset="0"/>
                <a:ea typeface="Source Code Pro Medium" charset="0"/>
                <a:cs typeface="Source Code Pro Medium" charset="0"/>
              </a:rPr>
              <a:t>sayHello</a:t>
            </a:r>
            <a:r>
              <a:rPr lang="en-US" sz="1463" dirty="0" smtClean="0">
                <a:solidFill>
                  <a:srgbClr val="36544F"/>
                </a:solidFill>
                <a:latin typeface="Source Code Pro Medium" charset="0"/>
                <a:ea typeface="Source Code Pro Medium" charset="0"/>
                <a:cs typeface="Source Code Pro Medium" charset="0"/>
              </a:rPr>
              <a:t>({</a:t>
            </a:r>
            <a:r>
              <a:rPr lang="en-US" sz="1463" dirty="0" err="1" smtClean="0">
                <a:solidFill>
                  <a:srgbClr val="36544F"/>
                </a:solidFill>
                <a:latin typeface="Source Code Pro Medium" charset="0"/>
                <a:ea typeface="Source Code Pro Medium" charset="0"/>
                <a:cs typeface="Source Code Pro Medium" charset="0"/>
              </a:rPr>
              <a:t>firstName</a:t>
            </a:r>
            <a:r>
              <a:rPr lang="en-US" sz="1463" dirty="0" smtClean="0">
                <a:solidFill>
                  <a:srgbClr val="36544F"/>
                </a:solidFill>
                <a:latin typeface="Source Code Pro Medium" charset="0"/>
                <a:ea typeface="Source Code Pro Medium" charset="0"/>
                <a:cs typeface="Source Code Pro Medium" charset="0"/>
              </a:rPr>
              <a:t>: 'Klaus', </a:t>
            </a:r>
            <a:r>
              <a:rPr lang="en-US" sz="1463" dirty="0" err="1" smtClean="0">
                <a:solidFill>
                  <a:srgbClr val="36544F"/>
                </a:solidFill>
                <a:latin typeface="Source Code Pro Medium" charset="0"/>
                <a:ea typeface="Source Code Pro Medium" charset="0"/>
                <a:cs typeface="Source Code Pro Medium" charset="0"/>
              </a:rPr>
              <a:t>lastName</a:t>
            </a:r>
            <a:r>
              <a:rPr lang="en-US" sz="1463" dirty="0" smtClean="0">
                <a:solidFill>
                  <a:srgbClr val="36544F"/>
                </a:solidFill>
                <a:latin typeface="Source Code Pro Medium" charset="0"/>
                <a:ea typeface="Source Code Pro Medium" charset="0"/>
                <a:cs typeface="Source Code Pro Medium" charset="0"/>
              </a:rPr>
              <a:t>: 'Mueller', age: 32}); // OK</a:t>
            </a:r>
            <a:endParaRPr lang="en-US" sz="1463" dirty="0">
              <a:solidFill>
                <a:srgbClr val="36544F"/>
              </a:solidFill>
              <a:latin typeface="Source Code Pro Medium" charset="0"/>
              <a:ea typeface="Source Code Pro Medium" charset="0"/>
              <a:cs typeface="Source Code Pro Medium" charset="0"/>
            </a:endParaRPr>
          </a:p>
          <a:p>
            <a:pPr>
              <a:lnSpc>
                <a:spcPct val="120000"/>
              </a:lnSpc>
            </a:pPr>
            <a:endParaRPr lang="en-US" sz="1463" dirty="0" smtClean="0">
              <a:solidFill>
                <a:srgbClr val="36544F"/>
              </a:solidFill>
              <a:latin typeface="Source Code Pro Medium" charset="0"/>
              <a:ea typeface="Source Code Pro Medium" charset="0"/>
              <a:cs typeface="Source Code Pro Medium" charset="0"/>
            </a:endParaRPr>
          </a:p>
        </p:txBody>
      </p:sp>
    </p:spTree>
    <p:extLst>
      <p:ext uri="{BB962C8B-B14F-4D97-AF65-F5344CB8AC3E}">
        <p14:creationId xmlns:p14="http://schemas.microsoft.com/office/powerpoint/2010/main" val="893442603"/>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a:t>
            </a:r>
            <a:r>
              <a:rPr lang="de-DE" dirty="0" smtClean="0"/>
              <a:t>- </a:t>
            </a:r>
            <a:r>
              <a:rPr lang="de-DE" dirty="0" smtClean="0"/>
              <a:t>Syntax</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Klassen und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p:txBody>
      </p:sp>
      <p:sp>
        <p:nvSpPr>
          <p:cNvPr id="4" name="Textfeld 3"/>
          <p:cNvSpPr txBox="1"/>
          <p:nvPr/>
        </p:nvSpPr>
        <p:spPr>
          <a:xfrm>
            <a:off x="320736" y="1929621"/>
            <a:ext cx="9279032" cy="251544"/>
          </a:xfrm>
          <a:prstGeom prst="rect">
            <a:avLst/>
          </a:prstGeom>
          <a:noFill/>
        </p:spPr>
        <p:txBody>
          <a:bodyPr wrap="square" lIns="0" tIns="0" rIns="0" bIns="0" rtlCol="0">
            <a:spAutoFit/>
          </a:bodyPr>
          <a:lstStyle/>
          <a:p>
            <a:pPr>
              <a:lnSpc>
                <a:spcPct val="120000"/>
              </a:lnSpc>
            </a:pPr>
            <a:r>
              <a:rPr lang="en-US" sz="1463" dirty="0" smtClean="0">
                <a:solidFill>
                  <a:srgbClr val="36544F"/>
                </a:solidFill>
                <a:latin typeface="Source Code Pro Medium" charset="0"/>
                <a:ea typeface="Source Code Pro Medium" charset="0"/>
                <a:cs typeface="Source Code Pro Medium" charset="0"/>
              </a:rPr>
              <a:t>TBD</a:t>
            </a:r>
          </a:p>
        </p:txBody>
      </p:sp>
    </p:spTree>
    <p:extLst>
      <p:ext uri="{BB962C8B-B14F-4D97-AF65-F5344CB8AC3E}">
        <p14:creationId xmlns:p14="http://schemas.microsoft.com/office/powerpoint/2010/main" val="95560855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Getyptes </a:t>
            </a:r>
            <a:r>
              <a:rPr lang="de-DE" dirty="0" err="1" smtClean="0"/>
              <a:t>React</a:t>
            </a:r>
            <a:endParaRPr lang="de-DE" dirty="0"/>
          </a:p>
        </p:txBody>
      </p:sp>
      <p:sp>
        <p:nvSpPr>
          <p:cNvPr id="3" name="Textfeld 2"/>
          <p:cNvSpPr txBox="1"/>
          <p:nvPr/>
        </p:nvSpPr>
        <p:spPr>
          <a:xfrm>
            <a:off x="203200" y="1268793"/>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Properties und State</a:t>
            </a: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259884970"/>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a:t>
            </a:r>
            <a:r>
              <a:rPr lang="de-DE" dirty="0" smtClean="0"/>
              <a:t>Properties</a:t>
            </a:r>
            <a:endParaRPr lang="de-DE" dirty="0"/>
          </a:p>
        </p:txBody>
      </p:sp>
      <p:sp>
        <p:nvSpPr>
          <p:cNvPr id="4" name="Rechteck 3"/>
          <p:cNvSpPr/>
          <p:nvPr/>
        </p:nvSpPr>
        <p:spPr>
          <a:xfrm>
            <a:off x="2897506" y="2584707"/>
            <a:ext cx="6721221" cy="2750753"/>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CheckLabel</a:t>
            </a:r>
            <a:r>
              <a:rPr lang="de-DE" sz="1625" dirty="0">
                <a:solidFill>
                  <a:srgbClr val="025249"/>
                </a:solidFill>
                <a:latin typeface="Source Code Pro Medium" charset="0"/>
                <a:ea typeface="Source Code Pro Medium" charset="0"/>
                <a:cs typeface="Source Code Pro Medium" charset="0"/>
              </a:rPr>
              <a:t>(</a:t>
            </a:r>
            <a:r>
              <a:rPr lang="de-DE" sz="1625" dirty="0" err="1">
                <a:solidFill>
                  <a:srgbClr val="025249"/>
                </a:solidFill>
                <a:latin typeface="Source Code Pro Medium" charset="0"/>
                <a:ea typeface="Source Code Pro Medium" charset="0"/>
                <a:cs typeface="Source Code Pro Medium" charset="0"/>
              </a:rPr>
              <a:t>props</a:t>
            </a:r>
            <a:r>
              <a:rPr lang="de-DE" sz="1625" dirty="0">
                <a:solidFill>
                  <a:srgbClr val="025249"/>
                </a:solidFill>
                <a:latin typeface="Source Code Pro Medium" charset="0"/>
                <a:ea typeface="Source Code Pro Medium" charset="0"/>
                <a:cs typeface="Source Code Pro Medium" charset="0"/>
              </a:rPr>
              <a:t>) {</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import</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from</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a:t>
            </a:r>
            <a:r>
              <a:rPr lang="de-DE" sz="1625" dirty="0" smtClean="0">
                <a:solidFill>
                  <a:srgbClr val="EF7D1D"/>
                </a:solidFill>
                <a:latin typeface="Source Code Pro Medium" charset="0"/>
                <a:ea typeface="Source Code Pro Medium" charset="0"/>
                <a:cs typeface="Source Code Pro Medium" charset="0"/>
              </a:rPr>
              <a:t>';</a:t>
            </a:r>
          </a:p>
          <a:p>
            <a:endParaRPr lang="de-DE" sz="1625" dirty="0" smtClean="0">
              <a:solidFill>
                <a:srgbClr val="EF7D1D"/>
              </a:solidFill>
              <a:latin typeface="Source Code Pro Medium" charset="0"/>
              <a:ea typeface="Source Code Pro Medium" charset="0"/>
              <a:cs typeface="Source Code Pro Medium" charset="0"/>
            </a:endParaRPr>
          </a:p>
          <a:p>
            <a:r>
              <a:rPr lang="de-DE" sz="1625" dirty="0" err="1" smtClean="0">
                <a:solidFill>
                  <a:srgbClr val="EF7D1D"/>
                </a:solidFill>
                <a:latin typeface="Source Code Pro Medium" charset="0"/>
                <a:ea typeface="Source Code Pro Medium" charset="0"/>
                <a:cs typeface="Source Code Pro Medium" charset="0"/>
              </a:rPr>
              <a:t>CheckLabel.propTypes</a:t>
            </a:r>
            <a:r>
              <a:rPr lang="de-DE" sz="1625" dirty="0" smtClean="0">
                <a:solidFill>
                  <a:srgbClr val="EF7D1D"/>
                </a:solidFill>
                <a:latin typeface="Source Code Pro Medium" charset="0"/>
                <a:ea typeface="Source Code Pro Medium" charset="0"/>
                <a:cs typeface="Source Code Pro Medium" charset="0"/>
              </a:rPr>
              <a:t> </a:t>
            </a:r>
            <a:r>
              <a:rPr lang="de-DE" sz="1625" dirty="0">
                <a:solidFill>
                  <a:srgbClr val="EF7D1D"/>
                </a:solidFill>
                <a:latin typeface="Source Code Pro Medium" charset="0"/>
                <a:ea typeface="Source Code Pro Medium" charset="0"/>
                <a:cs typeface="Source Code Pro Medium" charset="0"/>
              </a:rPr>
              <a:t>= {</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label</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PropTypes.string.isRequired</a:t>
            </a:r>
            <a:r>
              <a:rPr lang="de-DE" sz="1625" dirty="0">
                <a:solidFill>
                  <a:srgbClr val="EF7D1D"/>
                </a:solidFill>
                <a:latin typeface="Source Code Pro Medium" charset="0"/>
                <a:ea typeface="Source Code Pro Medium" charset="0"/>
                <a:cs typeface="Source Code Pro Medium" charset="0"/>
              </a:rPr>
              <a:t>,</a:t>
            </a:r>
          </a:p>
          <a:p>
            <a:r>
              <a:rPr lang="de-DE" sz="1625" dirty="0">
                <a:solidFill>
                  <a:srgbClr val="EF7D1D"/>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checked</a:t>
            </a:r>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PropTypes.bool</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Properties beschreiben</a:t>
            </a:r>
          </a:p>
        </p:txBody>
      </p:sp>
      <p:pic>
        <p:nvPicPr>
          <p:cNvPr id="8" name="Bild 7"/>
          <p:cNvPicPr>
            <a:picLocks noChangeAspect="1"/>
          </p:cNvPicPr>
          <p:nvPr/>
        </p:nvPicPr>
        <p:blipFill>
          <a:blip r:embed="rId4"/>
          <a:stretch>
            <a:fillRect/>
          </a:stretch>
        </p:blipFill>
        <p:spPr>
          <a:xfrm>
            <a:off x="2897506" y="5571296"/>
            <a:ext cx="6866991" cy="355512"/>
          </a:xfrm>
          <a:prstGeom prst="rect">
            <a:avLst/>
          </a:prstGeom>
        </p:spPr>
      </p:pic>
      <p:sp>
        <p:nvSpPr>
          <p:cNvPr id="10" name="Rechteck 9"/>
          <p:cNvSpPr/>
          <p:nvPr/>
        </p:nvSpPr>
        <p:spPr>
          <a:xfrm>
            <a:off x="93249" y="5508482"/>
            <a:ext cx="2442687" cy="338554"/>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a:t>
            </a:r>
            <a:r>
              <a:rPr lang="de-DE" sz="1600" b="1" dirty="0">
                <a:solidFill>
                  <a:srgbClr val="EF7D1D"/>
                </a:solidFill>
                <a:latin typeface="Source Sans Pro Semibold" charset="0"/>
                <a:ea typeface="Source Sans Pro Semibold" charset="0"/>
                <a:cs typeface="Source Sans Pro Semibold" charset="0"/>
              </a:rPr>
              <a:t>Laufzeit</a:t>
            </a: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PropTypes</a:t>
            </a:r>
            <a:r>
              <a:rPr lang="de-DE" sz="2400" b="1" dirty="0" smtClean="0">
                <a:solidFill>
                  <a:srgbClr val="EF7D1D"/>
                </a:solidFill>
                <a:latin typeface="Source Sans Pro" charset="0"/>
                <a:ea typeface="Source Sans Pro" charset="0"/>
                <a:cs typeface="Source Sans Pro" charset="0"/>
              </a:rPr>
              <a:t> in </a:t>
            </a:r>
            <a:r>
              <a:rPr lang="de-DE" sz="2400" b="1" dirty="0" err="1" smtClean="0">
                <a:solidFill>
                  <a:srgbClr val="EF7D1D"/>
                </a:solidFill>
                <a:latin typeface="Source Sans Pro" charset="0"/>
                <a:ea typeface="Source Sans Pro" charset="0"/>
                <a:cs typeface="Source Sans Pro" charset="0"/>
              </a:rPr>
              <a:t>React</a:t>
            </a: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20966061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a:t>
            </a:r>
            <a:r>
              <a:rPr lang="de-DE" dirty="0" smtClean="0"/>
              <a:t>Properties</a:t>
            </a:r>
            <a:endParaRPr lang="de-DE" dirty="0"/>
          </a:p>
        </p:txBody>
      </p:sp>
      <p:sp>
        <p:nvSpPr>
          <p:cNvPr id="4" name="Rechteck 3"/>
          <p:cNvSpPr/>
          <p:nvPr/>
        </p:nvSpPr>
        <p:spPr>
          <a:xfrm>
            <a:off x="2897506" y="2584707"/>
            <a:ext cx="6721221" cy="2250616"/>
          </a:xfrm>
          <a:prstGeom prst="rect">
            <a:avLst/>
          </a:prstGeom>
        </p:spPr>
        <p:txBody>
          <a:bodyPr wrap="square" lIns="0" tIns="0" rIns="0" bIns="0">
            <a:spAutoFit/>
          </a:bodyPr>
          <a:lstStyle/>
          <a:p>
            <a:r>
              <a:rPr lang="de-DE" sz="1625" dirty="0" err="1">
                <a:solidFill>
                  <a:srgbClr val="025249"/>
                </a:solidFill>
                <a:latin typeface="Source Code Pro Medium" charset="0"/>
                <a:ea typeface="Source Code Pro Medium" charset="0"/>
                <a:cs typeface="Source Code Pro Medium" charset="0"/>
              </a:rPr>
              <a:t>function</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CheckLabel</a:t>
            </a:r>
            <a:r>
              <a:rPr lang="de-DE" sz="1625" dirty="0" smtClean="0">
                <a:solidFill>
                  <a:srgbClr val="025249"/>
                </a:solidFill>
                <a:latin typeface="Source Code Pro Medium" charset="0"/>
                <a:ea typeface="Source Code Pro Medium" charset="0"/>
                <a:cs typeface="Source Code Pro Medium" charset="0"/>
              </a:rPr>
              <a:t>(</a:t>
            </a:r>
            <a:r>
              <a:rPr lang="de-DE" sz="1625" dirty="0" err="1" smtClean="0">
                <a:solidFill>
                  <a:srgbClr val="025249"/>
                </a:solidFill>
                <a:latin typeface="Source Code Pro Medium" charset="0"/>
                <a:ea typeface="Source Code Pro Medium" charset="0"/>
                <a:cs typeface="Source Code Pro Medium" charset="0"/>
              </a:rPr>
              <a:t>props</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025249"/>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 . .</a:t>
            </a:r>
          </a:p>
          <a:p>
            <a:r>
              <a:rPr lang="de-DE" sz="1625" dirty="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type </a:t>
            </a:r>
            <a:r>
              <a:rPr lang="de-DE" sz="1625" dirty="0" err="1" smtClean="0">
                <a:solidFill>
                  <a:srgbClr val="EF7D1D"/>
                </a:solidFill>
                <a:latin typeface="Source Code Pro Medium" charset="0"/>
                <a:ea typeface="Source Code Pro Medium" charset="0"/>
                <a:cs typeface="Source Code Pro Medium" charset="0"/>
              </a:rPr>
              <a:t>CheckLabelProps</a:t>
            </a:r>
            <a:r>
              <a:rPr lang="de-DE" sz="1625" dirty="0" smtClean="0">
                <a:solidFill>
                  <a:srgbClr val="EF7D1D"/>
                </a:solidFill>
                <a:latin typeface="Source Code Pro Medium" charset="0"/>
                <a:ea typeface="Source Code Pro Medium" charset="0"/>
                <a:cs typeface="Source Code Pro Medium" charset="0"/>
              </a:rPr>
              <a:t> = {</a:t>
            </a:r>
            <a:endParaRPr lang="de-DE" sz="1625" dirty="0" smtClean="0">
              <a:solidFill>
                <a:srgbClr val="EF7D1D"/>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label</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string</a:t>
            </a:r>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r>
              <a:rPr lang="de-DE" sz="1625" dirty="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checked</a:t>
            </a:r>
            <a:r>
              <a:rPr lang="de-DE" sz="1625" dirty="0" smtClean="0">
                <a:solidFill>
                  <a:srgbClr val="EF7D1D"/>
                </a:solidFill>
                <a:latin typeface="Source Code Pro Medium" charset="0"/>
                <a:ea typeface="Source Code Pro Medium" charset="0"/>
                <a:cs typeface="Source Code Pro Medium" charset="0"/>
              </a:rPr>
              <a:t>?: </a:t>
            </a:r>
            <a:r>
              <a:rPr lang="de-DE" sz="1625" dirty="0" err="1" smtClean="0">
                <a:solidFill>
                  <a:srgbClr val="EF7D1D"/>
                </a:solidFill>
                <a:latin typeface="Source Code Pro Medium" charset="0"/>
                <a:ea typeface="Source Code Pro Medium" charset="0"/>
                <a:cs typeface="Source Code Pro Medium" charset="0"/>
              </a:rPr>
              <a:t>boolean</a:t>
            </a:r>
            <a:endParaRPr lang="de-DE" sz="1625" dirty="0">
              <a:solidFill>
                <a:srgbClr val="EF7D1D"/>
              </a:solidFill>
              <a:latin typeface="Source Code Pro Medium" charset="0"/>
              <a:ea typeface="Source Code Pro Medium" charset="0"/>
              <a:cs typeface="Source Code Pro Medium" charset="0"/>
            </a:endParaRPr>
          </a:p>
          <a:p>
            <a:r>
              <a:rPr lang="de-DE" sz="1625" dirty="0" smtClean="0">
                <a:solidFill>
                  <a:srgbClr val="EF7D1D"/>
                </a:solidFill>
                <a:latin typeface="Source Code Pro Medium" charset="0"/>
                <a:ea typeface="Source Code Pro Medium" charset="0"/>
                <a:cs typeface="Source Code Pro Medium" charset="0"/>
              </a:rPr>
              <a:t>};</a:t>
            </a:r>
            <a:endParaRPr lang="de-DE" sz="1625" dirty="0">
              <a:solidFill>
                <a:srgbClr val="EF7D1D"/>
              </a:solidFill>
              <a:latin typeface="Source Code Pro Medium" charset="0"/>
              <a:ea typeface="Source Code Pro Medium" charset="0"/>
              <a:cs typeface="Source Code Pro Medium" charset="0"/>
            </a:endParaRPr>
          </a:p>
          <a:p>
            <a:endParaRPr lang="de-DE" sz="1625" dirty="0">
              <a:solidFill>
                <a:srgbClr val="025249"/>
              </a:solidFill>
              <a:latin typeface="Source Code Pro Medium" charset="0"/>
              <a:ea typeface="Source Code Pro Medium" charset="0"/>
              <a:cs typeface="Source Code Pro Medium" charset="0"/>
            </a:endParaRPr>
          </a:p>
        </p:txBody>
      </p:sp>
      <p:pic>
        <p:nvPicPr>
          <p:cNvPr id="6" name="Bild 5"/>
          <p:cNvPicPr>
            <a:picLocks noChangeAspect="1"/>
          </p:cNvPicPr>
          <p:nvPr/>
        </p:nvPicPr>
        <p:blipFill rotWithShape="1">
          <a:blip r:embed="rId3"/>
          <a:srcRect r="11261" b="40560"/>
          <a:stretch/>
        </p:blipFill>
        <p:spPr>
          <a:xfrm>
            <a:off x="2987406" y="1703730"/>
            <a:ext cx="3931189" cy="462241"/>
          </a:xfrm>
          <a:prstGeom prst="rect">
            <a:avLst/>
          </a:prstGeom>
        </p:spPr>
      </p:pic>
      <p:sp>
        <p:nvSpPr>
          <p:cNvPr id="7" name="Rechteck 6"/>
          <p:cNvSpPr/>
          <p:nvPr/>
        </p:nvSpPr>
        <p:spPr>
          <a:xfrm>
            <a:off x="93249" y="3572478"/>
            <a:ext cx="2442687" cy="338554"/>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Typ 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830997"/>
          </a:xfrm>
          <a:prstGeom prst="rect">
            <a:avLst/>
          </a:prstGeom>
        </p:spPr>
        <p:txBody>
          <a:bodyPr wrap="square">
            <a:spAutoFit/>
          </a:bodyPr>
          <a:lstStyle/>
          <a:p>
            <a:r>
              <a:rPr lang="de-DE" sz="1600" b="1" dirty="0">
                <a:solidFill>
                  <a:srgbClr val="025249"/>
                </a:solidFill>
                <a:latin typeface="Source Sans Pro Semibold" charset="0"/>
                <a:ea typeface="Source Sans Pro Semibold" charset="0"/>
                <a:cs typeface="Source Sans Pro Semibold" charset="0"/>
              </a:rPr>
              <a:t>Überprüfung zur </a:t>
            </a:r>
            <a:r>
              <a:rPr lang="de-DE" sz="1600" b="1" dirty="0" err="1" smtClean="0">
                <a:solidFill>
                  <a:srgbClr val="EF7D1D"/>
                </a:solidFill>
                <a:latin typeface="Source Sans Pro Semibold" charset="0"/>
                <a:ea typeface="Source Sans Pro Semibold" charset="0"/>
                <a:cs typeface="Source Sans Pro Semibold" charset="0"/>
              </a:rPr>
              <a:t>Compile</a:t>
            </a:r>
            <a:r>
              <a:rPr lang="de-DE" sz="1600" b="1" dirty="0" smtClean="0">
                <a:solidFill>
                  <a:srgbClr val="EF7D1D"/>
                </a:solidFill>
                <a:latin typeface="Source Sans Pro Semibold" charset="0"/>
                <a:ea typeface="Source Sans Pro Semibold" charset="0"/>
                <a:cs typeface="Source Sans Pro Semibold" charset="0"/>
              </a:rPr>
              <a:t>-Zeit</a:t>
            </a:r>
          </a:p>
          <a:p>
            <a:r>
              <a:rPr lang="de-DE" sz="1600" b="1" dirty="0" smtClean="0">
                <a:solidFill>
                  <a:srgbClr val="36544F"/>
                </a:solidFill>
                <a:latin typeface="Source Sans Pro Semibold" charset="0"/>
                <a:ea typeface="Source Sans Pro Semibold" charset="0"/>
                <a:cs typeface="Source Sans Pro Semibold" charset="0"/>
              </a:rPr>
              <a:t>(auch direkt in der IDE)</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504946"/>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Properties als Typen in </a:t>
            </a:r>
            <a:r>
              <a:rPr lang="de-DE" sz="2400" b="1" dirty="0" err="1" smtClean="0">
                <a:solidFill>
                  <a:srgbClr val="EF7D1D"/>
                </a:solidFill>
                <a:latin typeface="Source Sans Pro" charset="0"/>
                <a:ea typeface="Source Sans Pro" charset="0"/>
                <a:cs typeface="Source Sans Pro" charset="0"/>
              </a:rPr>
              <a:t>TypeScript</a:t>
            </a:r>
            <a:endParaRPr lang="de-DE" sz="2400" dirty="0" smtClean="0">
              <a:solidFill>
                <a:srgbClr val="025249"/>
              </a:solidFill>
              <a:latin typeface="Source Sans Pro" charset="0"/>
              <a:ea typeface="Source Sans Pro" charset="0"/>
              <a:cs typeface="Source Sans Pro" charset="0"/>
            </a:endParaRPr>
          </a:p>
        </p:txBody>
      </p:sp>
      <p:pic>
        <p:nvPicPr>
          <p:cNvPr id="3" name="Bild 2"/>
          <p:cNvPicPr>
            <a:picLocks noChangeAspect="1"/>
          </p:cNvPicPr>
          <p:nvPr/>
        </p:nvPicPr>
        <p:blipFill>
          <a:blip r:embed="rId4"/>
          <a:stretch>
            <a:fillRect/>
          </a:stretch>
        </p:blipFill>
        <p:spPr>
          <a:xfrm>
            <a:off x="2897505" y="4775195"/>
            <a:ext cx="5694659" cy="1960456"/>
          </a:xfrm>
          <a:prstGeom prst="rect">
            <a:avLst/>
          </a:prstGeom>
        </p:spPr>
      </p:pic>
    </p:spTree>
    <p:extLst>
      <p:ext uri="{BB962C8B-B14F-4D97-AF65-F5344CB8AC3E}">
        <p14:creationId xmlns:p14="http://schemas.microsoft.com/office/powerpoint/2010/main" val="12172882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6"/>
          <p:cNvSpPr>
            <a:spLocks noGrp="1"/>
          </p:cNvSpPr>
          <p:nvPr>
            <p:ph type="title"/>
          </p:nvPr>
        </p:nvSpPr>
        <p:spPr/>
        <p:txBody>
          <a:bodyPr/>
          <a:lstStyle/>
          <a:p>
            <a:r>
              <a:rPr lang="de-DE" dirty="0" smtClean="0"/>
              <a:t>Single </a:t>
            </a:r>
            <a:r>
              <a:rPr lang="de-DE" dirty="0"/>
              <a:t>Page Anwendungen</a:t>
            </a:r>
          </a:p>
        </p:txBody>
      </p:sp>
      <p:grpSp>
        <p:nvGrpSpPr>
          <p:cNvPr id="10" name="Gruppierung 9"/>
          <p:cNvGrpSpPr/>
          <p:nvPr/>
        </p:nvGrpSpPr>
        <p:grpSpPr>
          <a:xfrm>
            <a:off x="685705" y="1492604"/>
            <a:ext cx="8534590" cy="5575019"/>
            <a:chOff x="192557" y="1492604"/>
            <a:chExt cx="8534590" cy="5575019"/>
          </a:xfrm>
        </p:grpSpPr>
        <p:pic>
          <p:nvPicPr>
            <p:cNvPr id="5" name="Bild 4"/>
            <p:cNvPicPr>
              <a:picLocks noChangeAspect="1"/>
            </p:cNvPicPr>
            <p:nvPr/>
          </p:nvPicPr>
          <p:blipFill>
            <a:blip r:embed="rId2"/>
            <a:stretch>
              <a:fillRect/>
            </a:stretch>
          </p:blipFill>
          <p:spPr>
            <a:xfrm>
              <a:off x="5672416" y="1492604"/>
              <a:ext cx="3054731" cy="3543034"/>
            </a:xfrm>
            <a:prstGeom prst="rect">
              <a:avLst/>
            </a:prstGeom>
          </p:spPr>
        </p:pic>
        <p:pic>
          <p:nvPicPr>
            <p:cNvPr id="4" name="Bild 3"/>
            <p:cNvPicPr>
              <a:picLocks noChangeAspect="1"/>
            </p:cNvPicPr>
            <p:nvPr/>
          </p:nvPicPr>
          <p:blipFill>
            <a:blip r:embed="rId3"/>
            <a:stretch>
              <a:fillRect/>
            </a:stretch>
          </p:blipFill>
          <p:spPr>
            <a:xfrm>
              <a:off x="192557" y="1492604"/>
              <a:ext cx="3084389" cy="3543034"/>
            </a:xfrm>
            <a:prstGeom prst="rect">
              <a:avLst/>
            </a:prstGeom>
          </p:spPr>
        </p:pic>
        <p:sp>
          <p:nvSpPr>
            <p:cNvPr id="8" name="Textfeld 7"/>
            <p:cNvSpPr txBox="1"/>
            <p:nvPr/>
          </p:nvSpPr>
          <p:spPr>
            <a:xfrm>
              <a:off x="192557" y="5190186"/>
              <a:ext cx="3084389" cy="1508105"/>
            </a:xfrm>
            <a:prstGeom prst="rect">
              <a:avLst/>
            </a:prstGeom>
            <a:noFill/>
          </p:spPr>
          <p:txBody>
            <a:bodyPr wrap="square" rtlCol="0">
              <a:spAutoFit/>
            </a:bodyPr>
            <a:lstStyle/>
            <a:p>
              <a:pPr>
                <a:lnSpc>
                  <a:spcPct val="120000"/>
                </a:lnSpc>
              </a:pPr>
              <a:r>
                <a:rPr lang="de-DE" sz="2000" dirty="0" smtClean="0">
                  <a:solidFill>
                    <a:srgbClr val="EF7D1D"/>
                  </a:solidFill>
                  <a:latin typeface="Source Sans Pro" charset="0"/>
                  <a:ea typeface="Source Sans Pro" charset="0"/>
                  <a:cs typeface="Source Sans Pro" charset="0"/>
                </a:rPr>
                <a:t>Klassische Webanwendung</a:t>
              </a: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JSP, </a:t>
              </a:r>
              <a:r>
                <a:rPr lang="de-DE" sz="2000" dirty="0" err="1" smtClean="0">
                  <a:solidFill>
                    <a:srgbClr val="025249"/>
                  </a:solidFill>
                  <a:latin typeface="Source Sans Pro" charset="0"/>
                  <a:ea typeface="Source Sans Pro" charset="0"/>
                  <a:cs typeface="Source Sans Pro" charset="0"/>
                </a:rPr>
                <a:t>Thymeleaf</a:t>
              </a:r>
              <a:r>
                <a:rPr lang="de-DE" sz="2000" dirty="0" smtClean="0">
                  <a:solidFill>
                    <a:srgbClr val="025249"/>
                  </a:solidFill>
                  <a:latin typeface="Source Sans Pro" charset="0"/>
                  <a:ea typeface="Source Sans Pro" charset="0"/>
                  <a:cs typeface="Source Sans Pro" charset="0"/>
                </a:rPr>
                <a:t>, JSF</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jQuery</a:t>
              </a: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sp>
          <p:nvSpPr>
            <p:cNvPr id="9" name="Textfeld 8"/>
            <p:cNvSpPr txBox="1"/>
            <p:nvPr/>
          </p:nvSpPr>
          <p:spPr>
            <a:xfrm>
              <a:off x="5672416" y="5190186"/>
              <a:ext cx="3054731" cy="1877437"/>
            </a:xfrm>
            <a:prstGeom prst="rect">
              <a:avLst/>
            </a:prstGeom>
            <a:noFill/>
          </p:spPr>
          <p:txBody>
            <a:bodyPr wrap="square" rtlCol="0">
              <a:spAutoFit/>
            </a:bodyPr>
            <a:lstStyle/>
            <a:p>
              <a:pPr>
                <a:lnSpc>
                  <a:spcPct val="120000"/>
                </a:lnSpc>
              </a:pPr>
              <a:r>
                <a:rPr lang="de-DE" sz="2000" dirty="0" smtClean="0">
                  <a:solidFill>
                    <a:srgbClr val="EF7D1D"/>
                  </a:solidFill>
                  <a:latin typeface="Source Sans Pro" charset="0"/>
                  <a:ea typeface="Source Sans Pro" charset="0"/>
                  <a:cs typeface="Source Sans Pro" charset="0"/>
                </a:rPr>
                <a:t>Single Page </a:t>
              </a:r>
              <a:r>
                <a:rPr lang="de-DE" sz="2000" dirty="0" err="1" smtClean="0">
                  <a:solidFill>
                    <a:srgbClr val="EF7D1D"/>
                  </a:solidFill>
                  <a:latin typeface="Source Sans Pro" charset="0"/>
                  <a:ea typeface="Source Sans Pro" charset="0"/>
                  <a:cs typeface="Source Sans Pro" charset="0"/>
                </a:rPr>
                <a:t>Application</a:t>
              </a:r>
              <a:endParaRPr lang="de-DE" sz="20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000" dirty="0" smtClean="0">
                  <a:solidFill>
                    <a:srgbClr val="025249"/>
                  </a:solidFill>
                  <a:latin typeface="Source Sans Pro" charset="0"/>
                  <a:ea typeface="Source Sans Pro" charset="0"/>
                  <a:cs typeface="Source Sans Pro" charset="0"/>
                </a:rPr>
                <a:t>REST API</a:t>
              </a:r>
            </a:p>
            <a:p>
              <a:pPr marL="285750" indent="-285750">
                <a:lnSpc>
                  <a:spcPct val="120000"/>
                </a:lnSpc>
                <a:buFont typeface="Arial" charset="0"/>
                <a:buChar char="•"/>
              </a:pPr>
              <a:r>
                <a:rPr lang="de-DE" sz="2000" dirty="0" err="1" smtClean="0">
                  <a:solidFill>
                    <a:srgbClr val="025249"/>
                  </a:solidFill>
                  <a:latin typeface="Source Sans Pro" charset="0"/>
                  <a:ea typeface="Source Sans Pro" charset="0"/>
                  <a:cs typeface="Source Sans Pro" charset="0"/>
                </a:rPr>
                <a:t>React</a:t>
              </a:r>
              <a:r>
                <a:rPr lang="de-DE" sz="2000" dirty="0" smtClean="0">
                  <a:solidFill>
                    <a:srgbClr val="025249"/>
                  </a:solidFill>
                  <a:latin typeface="Source Sans Pro" charset="0"/>
                  <a:ea typeface="Source Sans Pro" charset="0"/>
                  <a:cs typeface="Source Sans Pro" charset="0"/>
                </a:rPr>
                <a:t>, Angular, </a:t>
              </a:r>
              <a:r>
                <a:rPr lang="de-DE" sz="2000" dirty="0" err="1" smtClean="0">
                  <a:solidFill>
                    <a:srgbClr val="025249"/>
                  </a:solidFill>
                  <a:latin typeface="Source Sans Pro" charset="0"/>
                  <a:ea typeface="Source Sans Pro" charset="0"/>
                  <a:cs typeface="Source Sans Pro" charset="0"/>
                </a:rPr>
                <a:t>Vue</a:t>
              </a:r>
              <a:endParaRPr lang="de-DE" sz="20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endParaRPr lang="de-DE" sz="2000" dirty="0" smtClean="0">
                <a:solidFill>
                  <a:srgbClr val="025249"/>
                </a:solidFill>
                <a:latin typeface="Source Sans Pro" charset="0"/>
                <a:ea typeface="Source Sans Pro" charset="0"/>
                <a:cs typeface="Source Sans Pro" charset="0"/>
              </a:endParaRPr>
            </a:p>
            <a:p>
              <a:pPr marL="285750" indent="-285750">
                <a:buFontTx/>
                <a:buChar char="-"/>
              </a:pPr>
              <a:endParaRPr lang="de-DE" sz="2000" dirty="0">
                <a:solidFill>
                  <a:srgbClr val="025249"/>
                </a:solidFill>
                <a:latin typeface="Source Sans Pro" charset="0"/>
                <a:ea typeface="Source Sans Pro" charset="0"/>
                <a:cs typeface="Source Sans Pro" charset="0"/>
              </a:endParaRPr>
            </a:p>
          </p:txBody>
        </p:sp>
      </p:grpSp>
    </p:spTree>
    <p:extLst>
      <p:ext uri="{BB962C8B-B14F-4D97-AF65-F5344CB8AC3E}">
        <p14:creationId xmlns:p14="http://schemas.microsoft.com/office/powerpoint/2010/main" val="13622383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TypeScript</a:t>
            </a:r>
            <a:r>
              <a:rPr lang="de-DE" dirty="0" smtClean="0"/>
              <a:t> und </a:t>
            </a:r>
            <a:r>
              <a:rPr lang="de-DE" dirty="0" err="1" smtClean="0"/>
              <a:t>React</a:t>
            </a:r>
            <a:r>
              <a:rPr lang="de-DE" dirty="0" smtClean="0"/>
              <a:t>: Properties &amp; State</a:t>
            </a:r>
            <a:endParaRPr lang="de-DE" dirty="0"/>
          </a:p>
        </p:txBody>
      </p:sp>
      <p:sp>
        <p:nvSpPr>
          <p:cNvPr id="4" name="Rechteck 3"/>
          <p:cNvSpPr/>
          <p:nvPr/>
        </p:nvSpPr>
        <p:spPr>
          <a:xfrm>
            <a:off x="2897506" y="2584707"/>
            <a:ext cx="6721221" cy="3250890"/>
          </a:xfrm>
          <a:prstGeom prst="rect">
            <a:avLst/>
          </a:prstGeom>
        </p:spPr>
        <p:txBody>
          <a:bodyPr wrap="square" lIns="0" tIns="0" rIns="0" bIns="0">
            <a:spAutoFit/>
          </a:bodyPr>
          <a:lstStyle/>
          <a:p>
            <a:r>
              <a:rPr lang="de-DE" sz="1625" dirty="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PasswordFormProps</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  </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restrictions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Restriction</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onPasswordSet</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a:solidFill>
                  <a:srgbClr val="025249"/>
                </a:solidFill>
                <a:latin typeface="Source Code Pro Medium" charset="0"/>
                <a:ea typeface="Source Code Pro Medium" charset="0"/>
                <a:cs typeface="Source Code Pro Medium" charset="0"/>
              </a:rPr>
              <a:t>) =&gt; </a:t>
            </a:r>
            <a:r>
              <a:rPr lang="de-DE" sz="1625" dirty="0" err="1">
                <a:solidFill>
                  <a:srgbClr val="025249"/>
                </a:solidFill>
                <a:latin typeface="Source Code Pro Medium" charset="0"/>
                <a:ea typeface="Source Code Pro Medium" charset="0"/>
                <a:cs typeface="Source Code Pro Medium" charset="0"/>
              </a:rPr>
              <a:t>void</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smtClean="0">
              <a:solidFill>
                <a:srgbClr val="025249"/>
              </a:solidFill>
              <a:latin typeface="Source Code Pro Medium" charset="0"/>
              <a:ea typeface="Source Code Pro Medium" charset="0"/>
              <a:cs typeface="Source Code Pro Medium" charset="0"/>
            </a:endParaRPr>
          </a:p>
          <a:p>
            <a:r>
              <a:rPr lang="de-DE" sz="1625" dirty="0" smtClean="0">
                <a:solidFill>
                  <a:srgbClr val="025249"/>
                </a:solidFill>
                <a:latin typeface="Source Code Pro Medium" charset="0"/>
                <a:ea typeface="Source Code Pro Medium" charset="0"/>
                <a:cs typeface="Source Code Pro Medium" charset="0"/>
              </a:rPr>
              <a:t>type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EF7D1D"/>
                </a:solidFill>
                <a:latin typeface="Source Code Pro Medium" charset="0"/>
                <a:ea typeface="Source Code Pro Medium" charset="0"/>
                <a:cs typeface="Source Code Pro Medium" charset="0"/>
              </a:rPr>
              <a:t> </a:t>
            </a:r>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a:t>
            </a: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password</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string</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a:t>
            </a:r>
          </a:p>
          <a:p>
            <a:endParaRPr lang="de-DE" sz="1625" dirty="0">
              <a:solidFill>
                <a:srgbClr val="025249"/>
              </a:solidFill>
              <a:latin typeface="Source Code Pro Medium" charset="0"/>
              <a:ea typeface="Source Code Pro Medium" charset="0"/>
              <a:cs typeface="Source Code Pro Medium" charset="0"/>
            </a:endParaRPr>
          </a:p>
          <a:p>
            <a:r>
              <a:rPr lang="de-DE" sz="1625" dirty="0" err="1" smtClean="0">
                <a:solidFill>
                  <a:srgbClr val="025249"/>
                </a:solidFill>
                <a:latin typeface="Source Code Pro Medium" charset="0"/>
                <a:ea typeface="Source Code Pro Medium" charset="0"/>
                <a:cs typeface="Source Code Pro Medium" charset="0"/>
              </a:rPr>
              <a:t>class</a:t>
            </a:r>
            <a:r>
              <a:rPr lang="de-DE" sz="1625" dirty="0" smtClean="0">
                <a:solidFill>
                  <a:srgbClr val="025249"/>
                </a:solidFill>
                <a:latin typeface="Source Code Pro Medium" charset="0"/>
                <a:ea typeface="Source Code Pro Medium" charset="0"/>
                <a:cs typeface="Source Code Pro Medium" charset="0"/>
              </a:rPr>
              <a:t> </a:t>
            </a:r>
            <a:r>
              <a:rPr lang="de-DE" sz="1625" dirty="0" err="1">
                <a:solidFill>
                  <a:srgbClr val="025249"/>
                </a:solidFill>
                <a:latin typeface="Source Code Pro Medium" charset="0"/>
                <a:ea typeface="Source Code Pro Medium" charset="0"/>
                <a:cs typeface="Source Code Pro Medium" charset="0"/>
              </a:rPr>
              <a:t>PasswordForm</a:t>
            </a:r>
            <a:r>
              <a:rPr lang="de-DE" sz="1625" dirty="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extends</a:t>
            </a:r>
            <a:endParaRPr lang="de-DE" sz="1625" dirty="0" smtClean="0">
              <a:solidFill>
                <a:srgbClr val="025249"/>
              </a:solidFill>
              <a:latin typeface="Source Code Pro Medium" charset="0"/>
              <a:ea typeface="Source Code Pro Medium" charset="0"/>
              <a:cs typeface="Source Code Pro Medium" charset="0"/>
            </a:endParaRPr>
          </a:p>
          <a:p>
            <a:r>
              <a:rPr lang="de-DE" sz="1625" dirty="0">
                <a:solidFill>
                  <a:srgbClr val="025249"/>
                </a:solidFill>
                <a:latin typeface="Source Code Pro Medium" charset="0"/>
                <a:ea typeface="Source Code Pro Medium" charset="0"/>
                <a:cs typeface="Source Code Pro Medium" charset="0"/>
              </a:rPr>
              <a:t> </a:t>
            </a:r>
            <a:r>
              <a:rPr lang="de-DE" sz="1625" dirty="0" smtClean="0">
                <a:solidFill>
                  <a:srgbClr val="025249"/>
                </a:solidFill>
                <a:latin typeface="Source Code Pro Medium" charset="0"/>
                <a:ea typeface="Source Code Pro Medium" charset="0"/>
                <a:cs typeface="Source Code Pro Medium" charset="0"/>
              </a:rPr>
              <a:t> </a:t>
            </a:r>
            <a:r>
              <a:rPr lang="de-DE" sz="1625" dirty="0" err="1" smtClean="0">
                <a:solidFill>
                  <a:srgbClr val="025249"/>
                </a:solidFill>
                <a:latin typeface="Source Code Pro Medium" charset="0"/>
                <a:ea typeface="Source Code Pro Medium" charset="0"/>
                <a:cs typeface="Source Code Pro Medium" charset="0"/>
              </a:rPr>
              <a:t>Component</a:t>
            </a:r>
            <a:r>
              <a:rPr lang="de-DE" sz="1625" dirty="0" smtClean="0">
                <a:solidFill>
                  <a:srgbClr val="025249"/>
                </a:solidFill>
                <a:latin typeface="Source Code Pro Medium" charset="0"/>
                <a:ea typeface="Source Code Pro Medium" charset="0"/>
                <a:cs typeface="Source Code Pro Medium" charset="0"/>
              </a:rPr>
              <a:t>&lt;</a:t>
            </a:r>
            <a:r>
              <a:rPr lang="de-DE" sz="1625" dirty="0" err="1" smtClean="0">
                <a:solidFill>
                  <a:srgbClr val="EF7D1D"/>
                </a:solidFill>
                <a:latin typeface="Source Code Pro Medium" charset="0"/>
                <a:ea typeface="Source Code Pro Medium" charset="0"/>
                <a:cs typeface="Source Code Pro Medium" charset="0"/>
              </a:rPr>
              <a:t>PasswordFormProps</a:t>
            </a:r>
            <a:r>
              <a:rPr lang="de-DE" sz="1625" dirty="0">
                <a:solidFill>
                  <a:srgbClr val="025249"/>
                </a:solidFill>
                <a:latin typeface="Source Code Pro Medium" charset="0"/>
                <a:ea typeface="Source Code Pro Medium" charset="0"/>
                <a:cs typeface="Source Code Pro Medium" charset="0"/>
              </a:rPr>
              <a:t>, </a:t>
            </a:r>
            <a:r>
              <a:rPr lang="de-DE" sz="1625" dirty="0" err="1">
                <a:solidFill>
                  <a:srgbClr val="EF7D1D"/>
                </a:solidFill>
                <a:latin typeface="Source Code Pro Medium" charset="0"/>
                <a:ea typeface="Source Code Pro Medium" charset="0"/>
                <a:cs typeface="Source Code Pro Medium" charset="0"/>
              </a:rPr>
              <a:t>PasswordFormState</a:t>
            </a:r>
            <a:r>
              <a:rPr lang="de-DE" sz="1625" dirty="0">
                <a:solidFill>
                  <a:srgbClr val="025249"/>
                </a:solidFill>
                <a:latin typeface="Source Code Pro Medium" charset="0"/>
                <a:ea typeface="Source Code Pro Medium" charset="0"/>
                <a:cs typeface="Source Code Pro Medium" charset="0"/>
              </a:rPr>
              <a:t>&gt; </a:t>
            </a:r>
            <a:r>
              <a:rPr lang="de-DE" sz="1625" dirty="0" smtClean="0">
                <a:solidFill>
                  <a:srgbClr val="025249"/>
                </a:solidFill>
                <a:latin typeface="Source Code Pro Medium" charset="0"/>
                <a:ea typeface="Source Code Pro Medium" charset="0"/>
                <a:cs typeface="Source Code Pro Medium" charset="0"/>
              </a:rPr>
              <a:t>{</a:t>
            </a:r>
          </a:p>
          <a:p>
            <a:r>
              <a:rPr lang="de-DE" sz="1625" dirty="0" smtClean="0">
                <a:solidFill>
                  <a:srgbClr val="025249"/>
                </a:solidFill>
                <a:latin typeface="Source Code Pro Medium" charset="0"/>
                <a:ea typeface="Source Code Pro Medium" charset="0"/>
                <a:cs typeface="Source Code Pro Medium" charset="0"/>
              </a:rPr>
              <a:t>  . . .</a:t>
            </a:r>
          </a:p>
          <a:p>
            <a:r>
              <a:rPr lang="de-DE" sz="1625" dirty="0" smtClean="0">
                <a:solidFill>
                  <a:srgbClr val="025249"/>
                </a:solidFill>
                <a:latin typeface="Source Code Pro Medium" charset="0"/>
                <a:ea typeface="Source Code Pro Medium" charset="0"/>
                <a:cs typeface="Source Code Pro Medium" charset="0"/>
              </a:rPr>
              <a:t>}</a:t>
            </a:r>
            <a:endParaRPr lang="de-DE" sz="1625" dirty="0">
              <a:solidFill>
                <a:srgbClr val="025249"/>
              </a:solidFill>
              <a:latin typeface="Source Code Pro Medium" charset="0"/>
              <a:ea typeface="Source Code Pro Medium" charset="0"/>
              <a:cs typeface="Source Code Pro Medium" charset="0"/>
            </a:endParaRPr>
          </a:p>
        </p:txBody>
      </p:sp>
      <p:sp>
        <p:nvSpPr>
          <p:cNvPr id="7" name="Rechteck 6"/>
          <p:cNvSpPr/>
          <p:nvPr/>
        </p:nvSpPr>
        <p:spPr>
          <a:xfrm>
            <a:off x="93249" y="2584707"/>
            <a:ext cx="2442687" cy="338554"/>
          </a:xfrm>
          <a:prstGeom prst="rect">
            <a:avLst/>
          </a:prstGeom>
        </p:spPr>
        <p:txBody>
          <a:bodyPr wrap="square">
            <a:spAutoFit/>
          </a:bodyPr>
          <a:lstStyle/>
          <a:p>
            <a:r>
              <a:rPr lang="de-DE" sz="1600" b="1" smtClean="0">
                <a:solidFill>
                  <a:srgbClr val="025249"/>
                </a:solidFill>
                <a:latin typeface="Source Sans Pro Semibold" charset="0"/>
                <a:ea typeface="Source Sans Pro Semibold" charset="0"/>
                <a:cs typeface="Source Sans Pro Semibold" charset="0"/>
              </a:rPr>
              <a:t>Typen </a:t>
            </a:r>
            <a:r>
              <a:rPr lang="de-DE" sz="1600" b="1" dirty="0" smtClean="0">
                <a:solidFill>
                  <a:srgbClr val="025249"/>
                </a:solidFill>
                <a:latin typeface="Source Sans Pro Semibold" charset="0"/>
                <a:ea typeface="Source Sans Pro Semibold" charset="0"/>
                <a:cs typeface="Source Sans Pro Semibold" charset="0"/>
              </a:rPr>
              <a:t>definieren</a:t>
            </a:r>
            <a:endParaRPr lang="de-DE" sz="1600" b="1" dirty="0">
              <a:solidFill>
                <a:srgbClr val="025249"/>
              </a:solidFill>
              <a:latin typeface="Source Sans Pro Semibold" charset="0"/>
              <a:ea typeface="Source Sans Pro Semibold" charset="0"/>
              <a:cs typeface="Source Sans Pro Semibold" charset="0"/>
            </a:endParaRPr>
          </a:p>
        </p:txBody>
      </p:sp>
      <p:sp>
        <p:nvSpPr>
          <p:cNvPr id="10" name="Rechteck 9"/>
          <p:cNvSpPr/>
          <p:nvPr/>
        </p:nvSpPr>
        <p:spPr>
          <a:xfrm>
            <a:off x="93249" y="4835323"/>
            <a:ext cx="2442687" cy="584775"/>
          </a:xfrm>
          <a:prstGeom prst="rect">
            <a:avLst/>
          </a:prstGeom>
        </p:spPr>
        <p:txBody>
          <a:bodyPr wrap="square">
            <a:spAutoFit/>
          </a:bodyPr>
          <a:lstStyle/>
          <a:p>
            <a:r>
              <a:rPr lang="de-DE" sz="1600" b="1" dirty="0" smtClean="0">
                <a:solidFill>
                  <a:srgbClr val="025249"/>
                </a:solidFill>
                <a:latin typeface="Source Sans Pro Semibold" charset="0"/>
                <a:ea typeface="Source Sans Pro Semibold" charset="0"/>
                <a:cs typeface="Source Sans Pro Semibold" charset="0"/>
              </a:rPr>
              <a:t>Typen als Parameter angeben</a:t>
            </a:r>
            <a:endParaRPr lang="de-DE" sz="1600" b="1" dirty="0">
              <a:solidFill>
                <a:srgbClr val="36544F"/>
              </a:solidFill>
              <a:latin typeface="Source Sans Pro Semibold" charset="0"/>
              <a:ea typeface="Source Sans Pro Semibold" charset="0"/>
              <a:cs typeface="Source Sans Pro Semibold" charset="0"/>
            </a:endParaRPr>
          </a:p>
        </p:txBody>
      </p:sp>
      <p:sp>
        <p:nvSpPr>
          <p:cNvPr id="9" name="Textfeld 8"/>
          <p:cNvSpPr txBox="1"/>
          <p:nvPr/>
        </p:nvSpPr>
        <p:spPr>
          <a:xfrm>
            <a:off x="203200" y="1026060"/>
            <a:ext cx="9499600" cy="948145"/>
          </a:xfrm>
          <a:prstGeom prst="rect">
            <a:avLst/>
          </a:prstGeom>
          <a:noFill/>
        </p:spPr>
        <p:txBody>
          <a:bodyPr wrap="square" rtlCol="0">
            <a:spAutoFit/>
          </a:bodyPr>
          <a:lstStyle/>
          <a:p>
            <a:pPr>
              <a:lnSpc>
                <a:spcPct val="120000"/>
              </a:lnSpc>
            </a:pPr>
            <a:r>
              <a:rPr lang="de-DE" sz="2400" b="1" dirty="0" smtClean="0">
                <a:solidFill>
                  <a:srgbClr val="EF7D1D"/>
                </a:solidFill>
                <a:latin typeface="Source Sans Pro" charset="0"/>
                <a:ea typeface="Source Sans Pro" charset="0"/>
                <a:cs typeface="Source Sans Pro" charset="0"/>
              </a:rPr>
              <a:t>Komponenten-Klassen als </a:t>
            </a:r>
            <a:r>
              <a:rPr lang="de-DE" sz="2400" b="1" dirty="0" err="1" smtClean="0">
                <a:solidFill>
                  <a:srgbClr val="EF7D1D"/>
                </a:solidFill>
                <a:latin typeface="Source Sans Pro" charset="0"/>
                <a:ea typeface="Source Sans Pro" charset="0"/>
                <a:cs typeface="Source Sans Pro" charset="0"/>
              </a:rPr>
              <a:t>Generics</a:t>
            </a:r>
            <a:endParaRPr lang="de-DE" sz="2400" b="1" dirty="0" smtClean="0">
              <a:solidFill>
                <a:srgbClr val="EF7D1D"/>
              </a:solidFill>
              <a:latin typeface="Source Sans Pro" charset="0"/>
              <a:ea typeface="Source Sans Pro" charset="0"/>
              <a:cs typeface="Source Sans Pro" charset="0"/>
            </a:endParaRPr>
          </a:p>
          <a:p>
            <a:pPr marL="342900" indent="-342900">
              <a:lnSpc>
                <a:spcPct val="120000"/>
              </a:lnSpc>
              <a:buFont typeface="Arial" charset="0"/>
              <a:buChar char="•"/>
            </a:pPr>
            <a:r>
              <a:rPr lang="de-DE" sz="2400" dirty="0" smtClean="0">
                <a:solidFill>
                  <a:srgbClr val="36544F"/>
                </a:solidFill>
                <a:latin typeface="Source Sans Pro" charset="0"/>
                <a:ea typeface="Source Sans Pro" charset="0"/>
                <a:cs typeface="Source Sans Pro" charset="0"/>
              </a:rPr>
              <a:t>Typ für Properties und State</a:t>
            </a:r>
            <a:r>
              <a:rPr lang="de-DE" sz="2400" dirty="0" smtClean="0">
                <a:solidFill>
                  <a:srgbClr val="36544F"/>
                </a:solidFill>
                <a:latin typeface="Source Sans Pro" charset="0"/>
                <a:ea typeface="Source Sans Pro" charset="0"/>
                <a:cs typeface="Source Sans Pro" charset="0"/>
              </a:rPr>
              <a:t> </a:t>
            </a:r>
            <a:endParaRPr lang="de-DE" sz="2400" dirty="0" smtClean="0">
              <a:solidFill>
                <a:srgbClr val="36544F"/>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21168541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Zusammenfassung</a:t>
            </a:r>
            <a:endParaRPr lang="de-DE" dirty="0"/>
          </a:p>
        </p:txBody>
      </p:sp>
      <p:sp>
        <p:nvSpPr>
          <p:cNvPr id="3" name="Textfeld 2"/>
          <p:cNvSpPr txBox="1"/>
          <p:nvPr/>
        </p:nvSpPr>
        <p:spPr>
          <a:xfrm>
            <a:off x="203200" y="1268793"/>
            <a:ext cx="9499600" cy="5410712"/>
          </a:xfrm>
          <a:prstGeom prst="rect">
            <a:avLst/>
          </a:prstGeom>
          <a:noFill/>
        </p:spPr>
        <p:txBody>
          <a:bodyPr wrap="square" rtlCol="0">
            <a:spAutoFit/>
          </a:bodyPr>
          <a:lstStyle/>
          <a:p>
            <a:pPr>
              <a:lnSpc>
                <a:spcPct val="120000"/>
              </a:lnSpc>
            </a:pPr>
            <a:r>
              <a:rPr lang="de-DE" sz="2400" b="1" dirty="0" err="1" smtClean="0">
                <a:solidFill>
                  <a:srgbClr val="EF7D1D"/>
                </a:solidFill>
                <a:latin typeface="Source Sans Pro" charset="0"/>
                <a:ea typeface="Source Sans Pro" charset="0"/>
                <a:cs typeface="Source Sans Pro" charset="0"/>
              </a:rPr>
              <a:t>React</a:t>
            </a:r>
            <a:endParaRPr lang="de-DE" sz="2400" b="1"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Nur View</a:t>
            </a:r>
            <a:r>
              <a:rPr lang="de-DE" sz="2400" dirty="0" smtClean="0">
                <a:solidFill>
                  <a:srgbClr val="025249"/>
                </a:solidFill>
                <a:latin typeface="Source Sans Pro" charset="0"/>
                <a:ea typeface="Source Sans Pro" charset="0"/>
                <a:cs typeface="Source Sans Pro" charset="0"/>
              </a:rPr>
              <a:t>-Schicht (Komponenten)</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Gut integrierbar mit anderen Frameworks</a:t>
            </a:r>
          </a:p>
          <a:p>
            <a:pPr marL="742950" lvl="1" indent="-285750">
              <a:lnSpc>
                <a:spcPct val="120000"/>
              </a:lnSpc>
              <a:buFont typeface="Arial" charset="0"/>
              <a:buChar char="•"/>
            </a:pPr>
            <a:r>
              <a:rPr lang="de-DE" sz="2400" dirty="0">
                <a:solidFill>
                  <a:srgbClr val="025249"/>
                </a:solidFill>
                <a:latin typeface="Source Sans Pro" charset="0"/>
                <a:ea typeface="Source Sans Pro" charset="0"/>
                <a:cs typeface="Source Sans Pro" charset="0"/>
              </a:rPr>
              <a:t>Einfache Migrationspfade möglich</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JSX</a:t>
            </a:r>
            <a:r>
              <a:rPr lang="de-DE" sz="2400" dirty="0" smtClean="0">
                <a:solidFill>
                  <a:srgbClr val="025249"/>
                </a:solidFill>
                <a:latin typeface="Source Sans Pro" charset="0"/>
                <a:ea typeface="Source Sans Pro" charset="0"/>
                <a:cs typeface="Source Sans Pro" charset="0"/>
              </a:rPr>
              <a:t> statt </a:t>
            </a:r>
            <a:r>
              <a:rPr lang="de-DE" sz="2400" dirty="0" err="1" smtClean="0">
                <a:solidFill>
                  <a:srgbClr val="025249"/>
                </a:solidFill>
                <a:latin typeface="Source Sans Pro" charset="0"/>
                <a:ea typeface="Source Sans Pro" charset="0"/>
                <a:cs typeface="Source Sans Pro" charset="0"/>
              </a:rPr>
              <a:t>Templatesprache</a:t>
            </a:r>
            <a:r>
              <a:rPr lang="de-DE" sz="2400" dirty="0" smtClean="0">
                <a:solidFill>
                  <a:srgbClr val="025249"/>
                </a:solidFill>
                <a:latin typeface="Source Sans Pro" charset="0"/>
                <a:ea typeface="Source Sans Pro" charset="0"/>
                <a:cs typeface="Source Sans Pro" charset="0"/>
              </a:rPr>
              <a:t> („HTML in JavaScript“)</a:t>
            </a:r>
          </a:p>
          <a:p>
            <a:pPr marL="285750" indent="-285750">
              <a:lnSpc>
                <a:spcPct val="120000"/>
              </a:lnSpc>
              <a:buFont typeface="Arial" charset="0"/>
              <a:buChar char="•"/>
            </a:pPr>
            <a:endParaRPr lang="de-DE" sz="2400" dirty="0" smtClean="0">
              <a:solidFill>
                <a:srgbClr val="EF7D1D"/>
              </a:solidFill>
              <a:latin typeface="Source Sans Pro" charset="0"/>
              <a:ea typeface="Source Sans Pro" charset="0"/>
              <a:cs typeface="Source Sans Pro" charset="0"/>
            </a:endParaRPr>
          </a:p>
          <a:p>
            <a:pPr marL="285750"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Deklarative UI</a:t>
            </a:r>
            <a:endParaRPr lang="de-DE" sz="2400" dirty="0">
              <a:solidFill>
                <a:srgbClr val="EF7D1D"/>
              </a:solidFill>
              <a:latin typeface="Source Sans Pro" charset="0"/>
              <a:ea typeface="Source Sans Pro" charset="0"/>
              <a:cs typeface="Source Sans Pro" charset="0"/>
            </a:endParaRP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Komponenten werden immer </a:t>
            </a:r>
            <a:r>
              <a:rPr lang="de-DE" sz="2400" dirty="0" smtClean="0">
                <a:solidFill>
                  <a:srgbClr val="EF7D1D"/>
                </a:solidFill>
                <a:latin typeface="Source Sans Pro" charset="0"/>
                <a:ea typeface="Source Sans Pro" charset="0"/>
                <a:cs typeface="Source Sans Pro" charset="0"/>
              </a:rPr>
              <a:t>komplett gerendert</a:t>
            </a:r>
          </a:p>
          <a:p>
            <a:pPr marL="742950" lvl="1" indent="-285750">
              <a:lnSpc>
                <a:spcPct val="120000"/>
              </a:lnSpc>
              <a:buFont typeface="Arial" charset="0"/>
              <a:buChar char="•"/>
            </a:pPr>
            <a:r>
              <a:rPr lang="de-DE" sz="2400" dirty="0" smtClean="0">
                <a:solidFill>
                  <a:srgbClr val="025249"/>
                </a:solidFill>
                <a:latin typeface="Source Sans Pro" charset="0"/>
                <a:ea typeface="Source Sans Pro" charset="0"/>
                <a:cs typeface="Source Sans Pro" charset="0"/>
              </a:rPr>
              <a:t>Kein 2-Wege-Databinding</a:t>
            </a:r>
          </a:p>
          <a:p>
            <a:pPr marL="742950" lvl="1" indent="-285750">
              <a:lnSpc>
                <a:spcPct val="120000"/>
              </a:lnSpc>
              <a:buFont typeface="Arial" charset="0"/>
              <a:buChar char="•"/>
            </a:pPr>
            <a:r>
              <a:rPr lang="de-DE" sz="2400" dirty="0" smtClean="0">
                <a:solidFill>
                  <a:srgbClr val="EF7D1D"/>
                </a:solidFill>
                <a:latin typeface="Source Sans Pro" charset="0"/>
                <a:ea typeface="Source Sans Pro" charset="0"/>
                <a:cs typeface="Source Sans Pro" charset="0"/>
              </a:rPr>
              <a:t>Komponenten</a:t>
            </a:r>
            <a:r>
              <a:rPr lang="de-DE" sz="2400" dirty="0" smtClean="0">
                <a:solidFill>
                  <a:srgbClr val="025249"/>
                </a:solidFill>
                <a:latin typeface="Source Sans Pro" charset="0"/>
                <a:ea typeface="Source Sans Pro" charset="0"/>
                <a:cs typeface="Source Sans Pro" charset="0"/>
              </a:rPr>
              <a:t> typischerweise organisiert in </a:t>
            </a:r>
            <a:r>
              <a:rPr lang="de-DE" sz="2400" dirty="0" smtClean="0">
                <a:solidFill>
                  <a:srgbClr val="EF7D1D"/>
                </a:solidFill>
                <a:latin typeface="Source Sans Pro" charset="0"/>
                <a:ea typeface="Source Sans Pro" charset="0"/>
                <a:cs typeface="Source Sans Pro" charset="0"/>
              </a:rPr>
              <a:t>Hierarchien</a:t>
            </a:r>
          </a:p>
          <a:p>
            <a:pPr marL="285750" indent="-285750">
              <a:lnSpc>
                <a:spcPct val="120000"/>
              </a:lnSpc>
              <a:buFont typeface="Arial" charset="0"/>
              <a:buChar char="•"/>
            </a:pPr>
            <a:endParaRPr lang="de-DE" sz="2400" dirty="0" smtClean="0">
              <a:solidFill>
                <a:srgbClr val="025249"/>
              </a:solidFill>
              <a:latin typeface="Source Sans Pro" charset="0"/>
              <a:ea typeface="Source Sans Pro" charset="0"/>
              <a:cs typeface="Source Sans Pro" charset="0"/>
            </a:endParaRPr>
          </a:p>
        </p:txBody>
      </p:sp>
    </p:spTree>
    <p:extLst>
      <p:ext uri="{BB962C8B-B14F-4D97-AF65-F5344CB8AC3E}">
        <p14:creationId xmlns:p14="http://schemas.microsoft.com/office/powerpoint/2010/main" val="1842635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pc="80" dirty="0" smtClean="0"/>
              <a:t>HTTPS://NILSHARTMANN.NET | @</a:t>
            </a:r>
            <a:r>
              <a:rPr lang="de-DE" spc="80" dirty="0" err="1" smtClean="0"/>
              <a:t>nilshartmann</a:t>
            </a:r>
            <a:endParaRPr lang="de-DE" spc="80" dirty="0"/>
          </a:p>
        </p:txBody>
      </p:sp>
      <p:sp>
        <p:nvSpPr>
          <p:cNvPr id="3" name="Rechteck 2"/>
          <p:cNvSpPr/>
          <p:nvPr/>
        </p:nvSpPr>
        <p:spPr>
          <a:xfrm>
            <a:off x="1154048" y="1029940"/>
            <a:ext cx="7597902" cy="923330"/>
          </a:xfrm>
          <a:prstGeom prst="rect">
            <a:avLst/>
          </a:prstGeom>
        </p:spPr>
        <p:txBody>
          <a:bodyPr wrap="square">
            <a:spAutoFit/>
          </a:bodyPr>
          <a:lstStyle/>
          <a:p>
            <a:pPr algn="ctr"/>
            <a:r>
              <a:rPr lang="de-DE" sz="5400" b="1" dirty="0" smtClean="0">
                <a:solidFill>
                  <a:srgbClr val="EF7D1D"/>
                </a:solidFill>
                <a:latin typeface="Source Sans Pro Semibold" charset="0"/>
                <a:ea typeface="Source Sans Pro Semibold" charset="0"/>
                <a:cs typeface="Source Sans Pro Semibold" charset="0"/>
              </a:rPr>
              <a:t>Vielen Dank!</a:t>
            </a:r>
            <a:endParaRPr lang="de-DE" sz="54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089604" y="3337398"/>
            <a:ext cx="7726794" cy="2646878"/>
          </a:xfrm>
          <a:prstGeom prst="rect">
            <a:avLst/>
          </a:prstGeom>
        </p:spPr>
        <p:txBody>
          <a:bodyPr wrap="none">
            <a:spAutoFit/>
          </a:bodyPr>
          <a:lstStyle/>
          <a:p>
            <a:pPr algn="ctr"/>
            <a:r>
              <a:rPr lang="de-DE" sz="16600" b="1" dirty="0" smtClean="0">
                <a:solidFill>
                  <a:srgbClr val="025249"/>
                </a:solidFill>
                <a:latin typeface="Source Sans Pro" charset="0"/>
                <a:ea typeface="Source Sans Pro" charset="0"/>
                <a:cs typeface="Source Sans Pro" charset="0"/>
              </a:rPr>
              <a:t>Fragen?</a:t>
            </a:r>
            <a:endParaRPr lang="de-DE" sz="16600" b="1" dirty="0">
              <a:solidFill>
                <a:srgbClr val="025249"/>
              </a:solidFill>
              <a:latin typeface="Source Sans Pro" charset="0"/>
              <a:ea typeface="Source Sans Pro" charset="0"/>
              <a:cs typeface="Source Sans Pro" charset="0"/>
            </a:endParaRPr>
          </a:p>
        </p:txBody>
      </p:sp>
      <p:sp>
        <p:nvSpPr>
          <p:cNvPr id="6" name="Rechteck 5"/>
          <p:cNvSpPr/>
          <p:nvPr/>
        </p:nvSpPr>
        <p:spPr>
          <a:xfrm>
            <a:off x="3461727" y="1836717"/>
            <a:ext cx="2982547" cy="400110"/>
          </a:xfrm>
          <a:prstGeom prst="rect">
            <a:avLst/>
          </a:prstGeom>
        </p:spPr>
        <p:txBody>
          <a:bodyPr wrap="none">
            <a:spAutoFit/>
          </a:bodyPr>
          <a:lstStyle/>
          <a:p>
            <a:pPr algn="r"/>
            <a:r>
              <a:rPr lang="de-DE" sz="2000" b="1" dirty="0">
                <a:solidFill>
                  <a:srgbClr val="025249"/>
                </a:solidFill>
              </a:rPr>
              <a:t>http://</a:t>
            </a:r>
            <a:r>
              <a:rPr lang="de-DE" sz="2000" b="1" dirty="0" err="1">
                <a:solidFill>
                  <a:srgbClr val="025249"/>
                </a:solidFill>
              </a:rPr>
              <a:t>bit.ly</a:t>
            </a:r>
            <a:r>
              <a:rPr lang="de-DE" sz="2000" b="1" dirty="0">
                <a:solidFill>
                  <a:srgbClr val="025249"/>
                </a:solidFill>
              </a:rPr>
              <a:t>/</a:t>
            </a:r>
            <a:r>
              <a:rPr lang="de-DE" sz="2000" b="1" dirty="0" err="1">
                <a:solidFill>
                  <a:srgbClr val="025249"/>
                </a:solidFill>
              </a:rPr>
              <a:t>bedcon-react</a:t>
            </a:r>
            <a:endParaRPr lang="de-DE" sz="2000" b="1" dirty="0">
              <a:solidFill>
                <a:srgbClr val="025249"/>
              </a:solidFill>
            </a:endParaRPr>
          </a:p>
        </p:txBody>
      </p:sp>
    </p:spTree>
    <p:extLst>
      <p:ext uri="{BB962C8B-B14F-4D97-AF65-F5344CB8AC3E}">
        <p14:creationId xmlns:p14="http://schemas.microsoft.com/office/powerpoint/2010/main" val="151150306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p:cNvSpPr/>
          <p:nvPr/>
        </p:nvSpPr>
        <p:spPr>
          <a:xfrm>
            <a:off x="1154049" y="1755712"/>
            <a:ext cx="7597902" cy="692497"/>
          </a:xfrm>
          <a:prstGeom prst="rect">
            <a:avLst/>
          </a:prstGeom>
        </p:spPr>
        <p:txBody>
          <a:bodyPr wrap="square">
            <a:spAutoFit/>
          </a:bodyPr>
          <a:lstStyle/>
          <a:p>
            <a:pPr algn="ctr"/>
            <a:r>
              <a:rPr lang="de-DE" sz="3900" b="1" dirty="0" smtClean="0">
                <a:solidFill>
                  <a:srgbClr val="EF7D1D"/>
                </a:solidFill>
                <a:latin typeface="Source Sans Pro Semibold" charset="0"/>
                <a:ea typeface="Source Sans Pro Semibold" charset="0"/>
                <a:cs typeface="Source Sans Pro Semibold" charset="0"/>
              </a:rPr>
              <a:t>RETHINKING BEST PRACTICES</a:t>
            </a:r>
            <a:endParaRPr lang="de-DE" sz="3900" b="1" dirty="0">
              <a:solidFill>
                <a:srgbClr val="EF7D1D"/>
              </a:solidFill>
              <a:latin typeface="Source Sans Pro Semibold" charset="0"/>
              <a:ea typeface="Source Sans Pro Semibold" charset="0"/>
              <a:cs typeface="Source Sans Pro Semibold" charset="0"/>
            </a:endParaRPr>
          </a:p>
        </p:txBody>
      </p:sp>
      <p:sp>
        <p:nvSpPr>
          <p:cNvPr id="4" name="Rechteck 3"/>
          <p:cNvSpPr/>
          <p:nvPr/>
        </p:nvSpPr>
        <p:spPr>
          <a:xfrm>
            <a:off x="1744309" y="2943698"/>
            <a:ext cx="6452407" cy="3080715"/>
          </a:xfrm>
          <a:prstGeom prst="rect">
            <a:avLst/>
          </a:prstGeom>
        </p:spPr>
        <p:txBody>
          <a:bodyPr wrap="none">
            <a:spAutoFit/>
          </a:bodyPr>
          <a:lstStyle/>
          <a:p>
            <a:r>
              <a:rPr lang="de-DE" sz="19419" b="1" dirty="0" err="1">
                <a:solidFill>
                  <a:srgbClr val="025249"/>
                </a:solidFill>
                <a:latin typeface="Source Sans Pro" charset="0"/>
                <a:ea typeface="Source Sans Pro" charset="0"/>
                <a:cs typeface="Source Sans Pro" charset="0"/>
              </a:rPr>
              <a:t>React</a:t>
            </a:r>
            <a:endParaRPr lang="de-DE" sz="2925" b="1" dirty="0">
              <a:solidFill>
                <a:srgbClr val="025249"/>
              </a:solidFill>
              <a:latin typeface="Source Sans Pro" charset="0"/>
              <a:ea typeface="Source Sans Pro" charset="0"/>
              <a:cs typeface="Source Sans Pro" charset="0"/>
            </a:endParaRPr>
          </a:p>
        </p:txBody>
      </p:sp>
      <p:sp>
        <p:nvSpPr>
          <p:cNvPr id="2" name="Titel 1"/>
          <p:cNvSpPr>
            <a:spLocks noGrp="1"/>
          </p:cNvSpPr>
          <p:nvPr>
            <p:ph type="title"/>
          </p:nvPr>
        </p:nvSpPr>
        <p:spPr/>
        <p:txBody>
          <a:bodyPr/>
          <a:lstStyle/>
          <a:p>
            <a:endParaRPr lang="de-DE"/>
          </a:p>
        </p:txBody>
      </p:sp>
    </p:spTree>
    <p:extLst>
      <p:ext uri="{BB962C8B-B14F-4D97-AF65-F5344CB8AC3E}">
        <p14:creationId xmlns:p14="http://schemas.microsoft.com/office/powerpoint/2010/main" val="12488021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 Anwendung</a:t>
            </a:r>
            <a:endParaRPr lang="de-DE" dirty="0"/>
          </a:p>
        </p:txBody>
      </p:sp>
      <p:pic>
        <p:nvPicPr>
          <p:cNvPr id="3" name="Bild 2"/>
          <p:cNvPicPr>
            <a:picLocks noChangeAspect="1"/>
          </p:cNvPicPr>
          <p:nvPr/>
        </p:nvPicPr>
        <p:blipFill>
          <a:blip r:embed="rId3"/>
          <a:stretch>
            <a:fillRect/>
          </a:stretch>
        </p:blipFill>
        <p:spPr>
          <a:xfrm>
            <a:off x="3046402" y="762917"/>
            <a:ext cx="3813197" cy="3672789"/>
          </a:xfrm>
          <a:prstGeom prst="rect">
            <a:avLst/>
          </a:prstGeom>
          <a:ln>
            <a:solidFill>
              <a:srgbClr val="025249"/>
            </a:solidFill>
          </a:ln>
          <a:effectLst>
            <a:outerShdw blurRad="50800" dist="76200" dir="2700000" algn="t" rotWithShape="0">
              <a:srgbClr val="025249">
                <a:alpha val="40000"/>
              </a:srgbClr>
            </a:outerShdw>
          </a:effectLst>
        </p:spPr>
      </p:pic>
      <p:sp>
        <p:nvSpPr>
          <p:cNvPr id="4" name="Inhaltsplatzhalter 8"/>
          <p:cNvSpPr txBox="1">
            <a:spLocks/>
          </p:cNvSpPr>
          <p:nvPr/>
        </p:nvSpPr>
        <p:spPr>
          <a:xfrm>
            <a:off x="1609725" y="4757484"/>
            <a:ext cx="6686550" cy="1068534"/>
          </a:xfrm>
          <a:prstGeom prst="rect">
            <a:avLst/>
          </a:prstGeom>
        </p:spPr>
        <p:txBody>
          <a:bodyPr>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Code: https://</a:t>
            </a:r>
            <a:r>
              <a:rPr lang="de-DE" sz="2275" b="1" dirty="0" err="1">
                <a:solidFill>
                  <a:srgbClr val="025249"/>
                </a:solidFill>
                <a:latin typeface="Source Sans Pro Semibold" charset="0"/>
                <a:ea typeface="Source Sans Pro Semibold" charset="0"/>
                <a:cs typeface="Source Sans Pro Semibold" charset="0"/>
              </a:rPr>
              <a:t>github.com</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nilshartmann</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endParaRPr lang="de-DE" sz="2275" b="1" dirty="0">
              <a:solidFill>
                <a:srgbClr val="025249"/>
              </a:solidFill>
              <a:latin typeface="Source Sans Pro Semibold" charset="0"/>
              <a:ea typeface="Source Sans Pro Semibold" charset="0"/>
              <a:cs typeface="Source Sans Pro Semibold" charset="0"/>
            </a:endParaRPr>
          </a:p>
          <a:p>
            <a:pPr marL="0" indent="0" algn="ctr">
              <a:lnSpc>
                <a:spcPct val="160000"/>
              </a:lnSpc>
              <a:buNone/>
            </a:pPr>
            <a:r>
              <a:rPr lang="de-DE" sz="2275" b="1" dirty="0">
                <a:solidFill>
                  <a:srgbClr val="025249"/>
                </a:solidFill>
                <a:latin typeface="Source Sans Pro Semibold" charset="0"/>
                <a:ea typeface="Source Sans Pro Semibold" charset="0"/>
                <a:cs typeface="Source Sans Pro Semibold" charset="0"/>
              </a:rPr>
              <a:t>Demo: https://</a:t>
            </a:r>
            <a:r>
              <a:rPr lang="de-DE" sz="2275" b="1" dirty="0" err="1">
                <a:solidFill>
                  <a:srgbClr val="025249"/>
                </a:solidFill>
                <a:latin typeface="Source Sans Pro Semibold" charset="0"/>
                <a:ea typeface="Source Sans Pro Semibold" charset="0"/>
                <a:cs typeface="Source Sans Pro Semibold" charset="0"/>
              </a:rPr>
              <a:t>nilshartmann.github.io</a:t>
            </a:r>
            <a:r>
              <a:rPr lang="de-DE" sz="2275" b="1" dirty="0">
                <a:solidFill>
                  <a:srgbClr val="025249"/>
                </a:solidFill>
                <a:latin typeface="Source Sans Pro Semibold" charset="0"/>
                <a:ea typeface="Source Sans Pro Semibold" charset="0"/>
                <a:cs typeface="Source Sans Pro Semibold" charset="0"/>
              </a:rPr>
              <a:t>/</a:t>
            </a:r>
            <a:r>
              <a:rPr lang="de-DE" sz="2275" b="1" dirty="0" err="1">
                <a:solidFill>
                  <a:srgbClr val="025249"/>
                </a:solidFill>
                <a:latin typeface="Source Sans Pro Semibold" charset="0"/>
                <a:ea typeface="Source Sans Pro Semibold" charset="0"/>
                <a:cs typeface="Source Sans Pro Semibold" charset="0"/>
              </a:rPr>
              <a:t>react-example-app</a:t>
            </a:r>
            <a:r>
              <a:rPr lang="de-DE" sz="2275" b="1" dirty="0">
                <a:solidFill>
                  <a:srgbClr val="025249"/>
                </a:solidFill>
                <a:latin typeface="Source Sans Pro Semibold" charset="0"/>
                <a:ea typeface="Source Sans Pro Semibold" charset="0"/>
                <a:cs typeface="Source Sans Pro Semibold" charset="0"/>
              </a:rPr>
              <a:t>/</a:t>
            </a:r>
          </a:p>
        </p:txBody>
      </p:sp>
    </p:spTree>
    <p:extLst>
      <p:ext uri="{BB962C8B-B14F-4D97-AF65-F5344CB8AC3E}">
        <p14:creationId xmlns:p14="http://schemas.microsoft.com/office/powerpoint/2010/main" val="13548074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Wiederverwendbare Komponenten</a:t>
            </a:r>
            <a:endParaRPr lang="de-DE" dirty="0"/>
          </a:p>
        </p:txBody>
      </p:sp>
      <p:pic>
        <p:nvPicPr>
          <p:cNvPr id="4" name="Bild 3"/>
          <p:cNvPicPr>
            <a:picLocks noChangeAspect="1"/>
          </p:cNvPicPr>
          <p:nvPr/>
        </p:nvPicPr>
        <p:blipFill>
          <a:blip r:embed="rId3"/>
          <a:stretch>
            <a:fillRect/>
          </a:stretch>
        </p:blipFill>
        <p:spPr>
          <a:xfrm>
            <a:off x="1451139" y="852776"/>
            <a:ext cx="3466089" cy="3627303"/>
          </a:xfrm>
          <a:prstGeom prst="rect">
            <a:avLst/>
          </a:prstGeom>
        </p:spPr>
      </p:pic>
      <p:sp>
        <p:nvSpPr>
          <p:cNvPr id="5" name="Rechteck 4"/>
          <p:cNvSpPr/>
          <p:nvPr/>
        </p:nvSpPr>
        <p:spPr>
          <a:xfrm>
            <a:off x="1649624" y="1996881"/>
            <a:ext cx="2373312" cy="282046"/>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6" name="Rechteck 5"/>
          <p:cNvSpPr/>
          <p:nvPr/>
        </p:nvSpPr>
        <p:spPr>
          <a:xfrm>
            <a:off x="1587711" y="1928108"/>
            <a:ext cx="2559050" cy="1410211"/>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7" name="Rechteck 6"/>
          <p:cNvSpPr/>
          <p:nvPr/>
        </p:nvSpPr>
        <p:spPr>
          <a:xfrm>
            <a:off x="1532678" y="1439688"/>
            <a:ext cx="3302000" cy="2944264"/>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8" name="Rechteck 7"/>
          <p:cNvSpPr/>
          <p:nvPr/>
        </p:nvSpPr>
        <p:spPr>
          <a:xfrm>
            <a:off x="3149283" y="3902410"/>
            <a:ext cx="1589087" cy="433388"/>
          </a:xfrm>
          <a:prstGeom prst="rect">
            <a:avLst/>
          </a:prstGeom>
          <a:noFill/>
          <a:ln w="19050">
            <a:solidFill>
              <a:srgbClr val="EF7D1D"/>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9" name="Rechteck 8"/>
          <p:cNvSpPr/>
          <p:nvPr/>
        </p:nvSpPr>
        <p:spPr>
          <a:xfrm>
            <a:off x="1451139" y="852775"/>
            <a:ext cx="3449322" cy="3627303"/>
          </a:xfrm>
          <a:prstGeom prst="rect">
            <a:avLst/>
          </a:prstGeom>
          <a:noFill/>
          <a:ln w="12700">
            <a:solidFill>
              <a:srgbClr val="6B8CAB"/>
            </a:solidFill>
            <a:prstDash val="sysDash"/>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sz="1463"/>
          </a:p>
        </p:txBody>
      </p:sp>
      <p:sp>
        <p:nvSpPr>
          <p:cNvPr id="10" name="Textfeld 9"/>
          <p:cNvSpPr txBox="1"/>
          <p:nvPr/>
        </p:nvSpPr>
        <p:spPr>
          <a:xfrm>
            <a:off x="5103851" y="813418"/>
            <a:ext cx="3079689" cy="3724033"/>
          </a:xfrm>
          <a:prstGeom prst="rect">
            <a:avLst/>
          </a:prstGeom>
          <a:noFill/>
        </p:spPr>
        <p:txBody>
          <a:bodyPr wrap="none" rtlCol="0">
            <a:spAutoFit/>
          </a:bodyPr>
          <a:lstStyle/>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input</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a:t>
            </a:r>
            <a:r>
              <a:rPr lang="de-DE" sz="1788" dirty="0">
                <a:solidFill>
                  <a:srgbClr val="EF7D1D"/>
                </a:solidFill>
                <a:latin typeface="Source Code Pro" charset="0"/>
                <a:ea typeface="Source Code Pro" charset="0"/>
                <a:cs typeface="Source Code Pro" charset="0"/>
              </a:rPr>
              <a:t>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CheckLabelList</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    &lt;Label /&gt;</a:t>
            </a:r>
          </a:p>
          <a:p>
            <a:pPr>
              <a:lnSpc>
                <a:spcPct val="120000"/>
              </a:lnSpc>
            </a:pPr>
            <a:r>
              <a:rPr lang="de-DE" sz="1788" dirty="0">
                <a:solidFill>
                  <a:srgbClr val="EF7D1D"/>
                </a:solidFill>
                <a:latin typeface="Source Code Pro" charset="0"/>
                <a:ea typeface="Source Code Pro" charset="0"/>
                <a:cs typeface="Source Code Pro" charset="0"/>
              </a:rPr>
              <a:t>    &lt;Button /&gt;</a:t>
            </a:r>
          </a:p>
          <a:p>
            <a:pPr>
              <a:lnSpc>
                <a:spcPct val="120000"/>
              </a:lnSpc>
            </a:pPr>
            <a:r>
              <a:rPr lang="de-DE" sz="1788" dirty="0">
                <a:solidFill>
                  <a:srgbClr val="EF7D1D"/>
                </a:solidFill>
                <a:latin typeface="Source Code Pro" charset="0"/>
                <a:ea typeface="Source Code Pro" charset="0"/>
                <a:cs typeface="Source Code Pro" charset="0"/>
              </a:rPr>
              <a:t>  &lt;/</a:t>
            </a:r>
            <a:r>
              <a:rPr lang="de-DE" sz="1788" dirty="0" err="1">
                <a:solidFill>
                  <a:srgbClr val="EF7D1D"/>
                </a:solidFill>
                <a:latin typeface="Source Code Pro" charset="0"/>
                <a:ea typeface="Source Code Pro" charset="0"/>
                <a:cs typeface="Source Code Pro" charset="0"/>
              </a:rPr>
              <a:t>PasswordForm</a:t>
            </a:r>
            <a:r>
              <a:rPr lang="de-DE" sz="1788" dirty="0">
                <a:solidFill>
                  <a:srgbClr val="EF7D1D"/>
                </a:solidFill>
                <a:latin typeface="Source Code Pro" charset="0"/>
                <a:ea typeface="Source Code Pro" charset="0"/>
                <a:cs typeface="Source Code Pro" charset="0"/>
              </a:rPr>
              <a:t>&gt;</a:t>
            </a:r>
          </a:p>
          <a:p>
            <a:pPr>
              <a:lnSpc>
                <a:spcPct val="120000"/>
              </a:lnSpc>
            </a:pPr>
            <a:r>
              <a:rPr lang="de-DE" sz="1788" dirty="0">
                <a:solidFill>
                  <a:srgbClr val="EF7D1D"/>
                </a:solidFill>
                <a:latin typeface="Source Code Pro" charset="0"/>
                <a:ea typeface="Source Code Pro" charset="0"/>
                <a:cs typeface="Source Code Pro" charset="0"/>
              </a:rPr>
              <a:t>&lt;/</a:t>
            </a:r>
            <a:r>
              <a:rPr lang="de-DE" sz="1788" dirty="0" err="1">
                <a:solidFill>
                  <a:srgbClr val="EF7D1D"/>
                </a:solidFill>
                <a:latin typeface="Source Code Pro" charset="0"/>
                <a:ea typeface="Source Code Pro" charset="0"/>
                <a:cs typeface="Source Code Pro" charset="0"/>
              </a:rPr>
              <a:t>PasswordView</a:t>
            </a:r>
            <a:r>
              <a:rPr lang="de-DE" sz="1788" dirty="0">
                <a:solidFill>
                  <a:srgbClr val="EF7D1D"/>
                </a:solidFill>
                <a:latin typeface="Source Code Pro" charset="0"/>
                <a:ea typeface="Source Code Pro" charset="0"/>
                <a:cs typeface="Source Code Pro" charset="0"/>
              </a:rPr>
              <a:t>&gt;</a:t>
            </a:r>
          </a:p>
        </p:txBody>
      </p:sp>
    </p:spTree>
    <p:extLst>
      <p:ext uri="{BB962C8B-B14F-4D97-AF65-F5344CB8AC3E}">
        <p14:creationId xmlns:p14="http://schemas.microsoft.com/office/powerpoint/2010/main" val="31009472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Design">
  <a:themeElements>
    <a:clrScheme name="Office-Design">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Desig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3719</Words>
  <Application>Microsoft Macintosh PowerPoint</Application>
  <PresentationFormat>A4-Papier (210x297 mm)</PresentationFormat>
  <Paragraphs>667</Paragraphs>
  <Slides>62</Slides>
  <Notes>40</Notes>
  <HiddenSlides>4</HiddenSlides>
  <MMClips>0</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62</vt:i4>
      </vt:variant>
    </vt:vector>
  </HeadingPairs>
  <TitlesOfParts>
    <vt:vector size="72" baseType="lpstr">
      <vt:lpstr>Calibri</vt:lpstr>
      <vt:lpstr>Calibri Light</vt:lpstr>
      <vt:lpstr>Montserrat</vt:lpstr>
      <vt:lpstr>Source Code Pro</vt:lpstr>
      <vt:lpstr>Source Code Pro Medium</vt:lpstr>
      <vt:lpstr>Source Code Pro Semibold</vt:lpstr>
      <vt:lpstr>Source Sans Pro</vt:lpstr>
      <vt:lpstr>Source Sans Pro Semibold</vt:lpstr>
      <vt:lpstr>Arial</vt:lpstr>
      <vt:lpstr>Office-Design</vt:lpstr>
      <vt:lpstr>BED-CON BERLIN | SEPTEMBER 2017    </vt:lpstr>
      <vt:lpstr>@nilshartmann</vt:lpstr>
      <vt:lpstr>httpS://react-buch.de | httpS://react-workshop.de </vt:lpstr>
      <vt:lpstr>PowerPoint-Präsentation</vt:lpstr>
      <vt:lpstr>Single Page Anwendungen</vt:lpstr>
      <vt:lpstr>Single Page Anwendungen</vt:lpstr>
      <vt:lpstr>PowerPoint-Präsentation</vt:lpstr>
      <vt:lpstr>Beispiel Anwendung</vt:lpstr>
      <vt:lpstr>Wiederverwendbare Komponenten</vt:lpstr>
      <vt:lpstr>Anwendungen aus Komponenten komponiert</vt:lpstr>
      <vt:lpstr>Komponenten</vt:lpstr>
      <vt:lpstr>React Schritt für Schritt</vt:lpstr>
      <vt:lpstr>Die JSX Spracherweiterung</vt:lpstr>
      <vt:lpstr>Eine React Komponente: Als Funktion</vt:lpstr>
      <vt:lpstr>Komponente einbinden</vt:lpstr>
      <vt:lpstr>Komponente einbinden</vt:lpstr>
      <vt:lpstr>Komponenten: Properties</vt:lpstr>
      <vt:lpstr>Komponenten: Properties</vt:lpstr>
      <vt:lpstr>Komponenten Verwenden</vt:lpstr>
      <vt:lpstr>Beispiel: Komponentenlisten</vt:lpstr>
      <vt:lpstr>Beispiel: Komponentenlisten</vt:lpstr>
      <vt:lpstr>Komponenten Klassen</vt:lpstr>
      <vt:lpstr>Zustand von Komponenten</vt:lpstr>
      <vt:lpstr>Beispiel: Eingabefeld</vt:lpstr>
      <vt:lpstr>Beispiel: Eingabefeld</vt:lpstr>
      <vt:lpstr>Beispiel: Eingabefeld</vt:lpstr>
      <vt:lpstr>Beispiel: Eingabefeld</vt:lpstr>
      <vt:lpstr>Zustand: Eingabefeld</vt:lpstr>
      <vt:lpstr>Zustand &amp; Rendering</vt:lpstr>
      <vt:lpstr>Ganz einfach: Alles rendern</vt:lpstr>
      <vt:lpstr>React: Uni directional dataflow</vt:lpstr>
      <vt:lpstr>Hintergrund: Virtual Dom</vt:lpstr>
      <vt:lpstr>Hintergrund: Virtual Dom</vt:lpstr>
      <vt:lpstr>Hintergrund: Virtual Dom</vt:lpstr>
      <vt:lpstr>Hintergrund: Virtual Dom</vt:lpstr>
      <vt:lpstr>Hintergrund: Virtual Dom</vt:lpstr>
      <vt:lpstr>Hintergrund: Virtual Dom</vt:lpstr>
      <vt:lpstr>Hintergrund: Virtual Dom</vt:lpstr>
      <vt:lpstr>Zugriff auf DOM-Elemente</vt:lpstr>
      <vt:lpstr>Beispiel: Zugriff auf Dom-Elemente</vt:lpstr>
      <vt:lpstr>Beispiel: Zugriff auf Dom-Elemente</vt:lpstr>
      <vt:lpstr>Typische Architekturen</vt:lpstr>
      <vt:lpstr>Komponentenhierarchien</vt:lpstr>
      <vt:lpstr>Kommunikation zwischen Komponenten</vt:lpstr>
      <vt:lpstr>Kommunikation: Properties</vt:lpstr>
      <vt:lpstr>Kommunikation: Events</vt:lpstr>
      <vt:lpstr>Externes State-Management</vt:lpstr>
      <vt:lpstr>Ökosystem RAUS?</vt:lpstr>
      <vt:lpstr>http://www.typescriptlang.org/</vt:lpstr>
      <vt:lpstr>Hintergrund: TypeScript</vt:lpstr>
      <vt:lpstr>Typescript - Syntax</vt:lpstr>
      <vt:lpstr>Typescript - Syntax</vt:lpstr>
      <vt:lpstr>Typescript - Syntax</vt:lpstr>
      <vt:lpstr>Typescript - Syntax</vt:lpstr>
      <vt:lpstr>Typescript - Syntax</vt:lpstr>
      <vt:lpstr>Typescript - Syntax</vt:lpstr>
      <vt:lpstr>Getyptes React</vt:lpstr>
      <vt:lpstr>TypeScript und React: Properties</vt:lpstr>
      <vt:lpstr>TypeScript und React: Properties</vt:lpstr>
      <vt:lpstr>TypeScript und React: Properties &amp; State</vt:lpstr>
      <vt:lpstr>Zusammenfassung</vt:lpstr>
      <vt:lpstr>HTTPS://NILSHARTMANN.NET | @nilshartmann</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Nils Hartmann</dc:creator>
  <cp:lastModifiedBy>Nils Hartmann</cp:lastModifiedBy>
  <cp:revision>250</cp:revision>
  <cp:lastPrinted>2016-09-28T15:33:57Z</cp:lastPrinted>
  <dcterms:created xsi:type="dcterms:W3CDTF">2016-03-28T15:59:53Z</dcterms:created>
  <dcterms:modified xsi:type="dcterms:W3CDTF">2017-09-03T08:57:34Z</dcterms:modified>
</cp:coreProperties>
</file>

<file path=docProps/thumbnail.jpeg>
</file>